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1" r:id="rId1"/>
  </p:sldMasterIdLst>
  <p:notesMasterIdLst>
    <p:notesMasterId r:id="rId26"/>
  </p:notesMasterIdLst>
  <p:sldIdLst>
    <p:sldId id="285" r:id="rId2"/>
    <p:sldId id="381" r:id="rId3"/>
    <p:sldId id="340" r:id="rId4"/>
    <p:sldId id="349" r:id="rId5"/>
    <p:sldId id="384" r:id="rId6"/>
    <p:sldId id="398" r:id="rId7"/>
    <p:sldId id="386" r:id="rId8"/>
    <p:sldId id="400" r:id="rId9"/>
    <p:sldId id="401" r:id="rId10"/>
    <p:sldId id="399" r:id="rId11"/>
    <p:sldId id="392" r:id="rId12"/>
    <p:sldId id="394" r:id="rId13"/>
    <p:sldId id="393" r:id="rId14"/>
    <p:sldId id="395" r:id="rId15"/>
    <p:sldId id="397" r:id="rId16"/>
    <p:sldId id="403" r:id="rId17"/>
    <p:sldId id="404" r:id="rId18"/>
    <p:sldId id="387" r:id="rId19"/>
    <p:sldId id="385" r:id="rId20"/>
    <p:sldId id="402" r:id="rId21"/>
    <p:sldId id="406" r:id="rId22"/>
    <p:sldId id="389" r:id="rId23"/>
    <p:sldId id="407" r:id="rId24"/>
    <p:sldId id="367" r:id="rId25"/>
  </p:sldIdLst>
  <p:sldSz cx="9144000" cy="5143500" type="screen16x9"/>
  <p:notesSz cx="6858000" cy="9144000"/>
  <p:defaultTextStyle>
    <a:defPPr>
      <a:defRPr lang="en-US"/>
    </a:defPPr>
    <a:lvl1pPr algn="l" rtl="0" eaLnBrk="0" fontAlgn="base" hangingPunct="0">
      <a:spcBef>
        <a:spcPct val="0"/>
      </a:spcBef>
      <a:spcAft>
        <a:spcPct val="0"/>
      </a:spcAft>
      <a:defRPr sz="1400" kern="1200">
        <a:solidFill>
          <a:srgbClr val="000000"/>
        </a:solidFill>
        <a:latin typeface="Arial" charset="0"/>
        <a:ea typeface="Arial" charset="0"/>
        <a:cs typeface="Arial" charset="0"/>
        <a:sym typeface="Arial" charset="0"/>
      </a:defRPr>
    </a:lvl1pPr>
    <a:lvl2pPr marL="457200" algn="l" rtl="0" eaLnBrk="0" fontAlgn="base" hangingPunct="0">
      <a:spcBef>
        <a:spcPct val="0"/>
      </a:spcBef>
      <a:spcAft>
        <a:spcPct val="0"/>
      </a:spcAft>
      <a:defRPr sz="1400" kern="1200">
        <a:solidFill>
          <a:srgbClr val="000000"/>
        </a:solidFill>
        <a:latin typeface="Arial" charset="0"/>
        <a:ea typeface="Arial" charset="0"/>
        <a:cs typeface="Arial" charset="0"/>
        <a:sym typeface="Arial" charset="0"/>
      </a:defRPr>
    </a:lvl2pPr>
    <a:lvl3pPr marL="914400" algn="l" rtl="0" eaLnBrk="0" fontAlgn="base" hangingPunct="0">
      <a:spcBef>
        <a:spcPct val="0"/>
      </a:spcBef>
      <a:spcAft>
        <a:spcPct val="0"/>
      </a:spcAft>
      <a:defRPr sz="1400" kern="1200">
        <a:solidFill>
          <a:srgbClr val="000000"/>
        </a:solidFill>
        <a:latin typeface="Arial" charset="0"/>
        <a:ea typeface="Arial" charset="0"/>
        <a:cs typeface="Arial" charset="0"/>
        <a:sym typeface="Arial" charset="0"/>
      </a:defRPr>
    </a:lvl3pPr>
    <a:lvl4pPr marL="1371600" algn="l" rtl="0" eaLnBrk="0" fontAlgn="base" hangingPunct="0">
      <a:spcBef>
        <a:spcPct val="0"/>
      </a:spcBef>
      <a:spcAft>
        <a:spcPct val="0"/>
      </a:spcAft>
      <a:defRPr sz="1400" kern="1200">
        <a:solidFill>
          <a:srgbClr val="000000"/>
        </a:solidFill>
        <a:latin typeface="Arial" charset="0"/>
        <a:ea typeface="Arial" charset="0"/>
        <a:cs typeface="Arial" charset="0"/>
        <a:sym typeface="Arial" charset="0"/>
      </a:defRPr>
    </a:lvl4pPr>
    <a:lvl5pPr marL="1828800" algn="l" rtl="0" eaLnBrk="0" fontAlgn="base" hangingPunct="0">
      <a:spcBef>
        <a:spcPct val="0"/>
      </a:spcBef>
      <a:spcAft>
        <a:spcPct val="0"/>
      </a:spcAft>
      <a:defRPr sz="1400" kern="1200">
        <a:solidFill>
          <a:srgbClr val="000000"/>
        </a:solidFill>
        <a:latin typeface="Arial" charset="0"/>
        <a:ea typeface="Arial" charset="0"/>
        <a:cs typeface="Arial" charset="0"/>
        <a:sym typeface="Arial" charset="0"/>
      </a:defRPr>
    </a:lvl5pPr>
    <a:lvl6pPr marL="2286000" algn="l" defTabSz="914400" rtl="0" eaLnBrk="1" latinLnBrk="0" hangingPunct="1">
      <a:defRPr sz="1400" kern="1200">
        <a:solidFill>
          <a:srgbClr val="000000"/>
        </a:solidFill>
        <a:latin typeface="Arial" charset="0"/>
        <a:ea typeface="Arial" charset="0"/>
        <a:cs typeface="Arial" charset="0"/>
        <a:sym typeface="Arial" charset="0"/>
      </a:defRPr>
    </a:lvl6pPr>
    <a:lvl7pPr marL="2743200" algn="l" defTabSz="914400" rtl="0" eaLnBrk="1" latinLnBrk="0" hangingPunct="1">
      <a:defRPr sz="1400" kern="1200">
        <a:solidFill>
          <a:srgbClr val="000000"/>
        </a:solidFill>
        <a:latin typeface="Arial" charset="0"/>
        <a:ea typeface="Arial" charset="0"/>
        <a:cs typeface="Arial" charset="0"/>
        <a:sym typeface="Arial" charset="0"/>
      </a:defRPr>
    </a:lvl7pPr>
    <a:lvl8pPr marL="3200400" algn="l" defTabSz="914400" rtl="0" eaLnBrk="1" latinLnBrk="0" hangingPunct="1">
      <a:defRPr sz="1400" kern="1200">
        <a:solidFill>
          <a:srgbClr val="000000"/>
        </a:solidFill>
        <a:latin typeface="Arial" charset="0"/>
        <a:ea typeface="Arial" charset="0"/>
        <a:cs typeface="Arial" charset="0"/>
        <a:sym typeface="Arial" charset="0"/>
      </a:defRPr>
    </a:lvl8pPr>
    <a:lvl9pPr marL="3657600" algn="l" defTabSz="914400" rtl="0" eaLnBrk="1" latinLnBrk="0" hangingPunct="1">
      <a:defRPr sz="1400" kern="1200">
        <a:solidFill>
          <a:srgbClr val="000000"/>
        </a:solidFill>
        <a:latin typeface="Arial" charset="0"/>
        <a:ea typeface="Arial" charset="0"/>
        <a:cs typeface="Arial" charset="0"/>
        <a:sym typeface="Arial"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4E24"/>
    <a:srgbClr val="123B6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1DBC1C2-EB81-4C02-87F5-DCD604D1C8DE}">
  <a:tblStyle styleId="{91DBC1C2-EB81-4C02-87F5-DCD604D1C8DE}" styleName="Table_0">
    <a:wholeTbl>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63" autoAdjust="0"/>
    <p:restoredTop sz="94687"/>
  </p:normalViewPr>
  <p:slideViewPr>
    <p:cSldViewPr snapToGrid="0" snapToObjects="1">
      <p:cViewPr varScale="1">
        <p:scale>
          <a:sx n="93" d="100"/>
          <a:sy n="93" d="100"/>
        </p:scale>
        <p:origin x="492" y="78"/>
      </p:cViewPr>
      <p:guideLst>
        <p:guide orient="horz" pos="162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362" name="Shape 3"/>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w 120000"/>
              <a:gd name="T9" fmla="*/ 0 h 120000"/>
              <a:gd name="T10" fmla="*/ 0 w 120000"/>
              <a:gd name="T11" fmla="*/ 0 h 120000"/>
              <a:gd name="T12" fmla="*/ 120000 w 120000"/>
              <a:gd name="T13" fmla="*/ 120000 h 120000"/>
            </a:gdLst>
            <a:ahLst/>
            <a:cxnLst>
              <a:cxn ang="0">
                <a:pos x="T0" y="T1"/>
              </a:cxn>
              <a:cxn ang="0">
                <a:pos x="T2" y="T3"/>
              </a:cxn>
              <a:cxn ang="0">
                <a:pos x="T4" y="T5"/>
              </a:cxn>
              <a:cxn ang="0">
                <a:pos x="T6" y="T7"/>
              </a:cxn>
              <a:cxn ang="0">
                <a:pos x="T8" y="T9"/>
              </a:cxn>
            </a:cxnLst>
            <a:rect l="T10" t="T11" r="T12" b="T13"/>
            <a:pathLst>
              <a:path w="120000" h="120000" extrusionOk="0">
                <a:moveTo>
                  <a:pt x="0" y="0"/>
                </a:moveTo>
                <a:lnTo>
                  <a:pt x="120000" y="0"/>
                </a:lnTo>
                <a:lnTo>
                  <a:pt x="120000" y="120000"/>
                </a:lnTo>
                <a:lnTo>
                  <a:pt x="0" y="120000"/>
                </a:lnTo>
                <a:lnTo>
                  <a:pt x="0" y="0"/>
                </a:lnTo>
                <a:close/>
              </a:path>
            </a:pathLst>
          </a:custGeom>
          <a:noFill/>
          <a:ln w="9525" cap="flat" cmpd="sng">
            <a:solidFill>
              <a:srgbClr val="000000"/>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pPr lvl="0"/>
            <a:endParaRPr noProof="0"/>
          </a:p>
        </p:txBody>
      </p:sp>
    </p:spTree>
    <p:extLst>
      <p:ext uri="{BB962C8B-B14F-4D97-AF65-F5344CB8AC3E}">
        <p14:creationId xmlns:p14="http://schemas.microsoft.com/office/powerpoint/2010/main" val="897850991"/>
      </p:ext>
    </p:extLst>
  </p:cSld>
  <p:clrMap bg1="lt1" tx1="dk1" bg2="dk2" tx2="lt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742950" indent="-285750" algn="l" rtl="0" fontAlgn="base">
      <a:spcBef>
        <a:spcPct val="30000"/>
      </a:spcBef>
      <a:spcAft>
        <a:spcPct val="0"/>
      </a:spcAft>
      <a:defRPr sz="1200" kern="1200">
        <a:solidFill>
          <a:schemeClr val="tx1"/>
        </a:solidFill>
        <a:latin typeface="+mn-lt"/>
        <a:ea typeface="+mn-ea"/>
        <a:cs typeface="+mn-cs"/>
      </a:defRPr>
    </a:lvl2pPr>
    <a:lvl3pPr marL="1143000" indent="-228600" algn="l" rtl="0" fontAlgn="base">
      <a:spcBef>
        <a:spcPct val="30000"/>
      </a:spcBef>
      <a:spcAft>
        <a:spcPct val="0"/>
      </a:spcAft>
      <a:defRPr sz="1200" kern="1200">
        <a:solidFill>
          <a:schemeClr val="tx1"/>
        </a:solidFill>
        <a:latin typeface="+mn-lt"/>
        <a:ea typeface="+mn-ea"/>
        <a:cs typeface="+mn-cs"/>
      </a:defRPr>
    </a:lvl3pPr>
    <a:lvl4pPr marL="1600200" indent="-228600" algn="l" rtl="0" fontAlgn="base">
      <a:spcBef>
        <a:spcPct val="30000"/>
      </a:spcBef>
      <a:spcAft>
        <a:spcPct val="0"/>
      </a:spcAft>
      <a:defRPr sz="1200" kern="1200">
        <a:solidFill>
          <a:schemeClr val="tx1"/>
        </a:solidFill>
        <a:latin typeface="+mn-lt"/>
        <a:ea typeface="+mn-ea"/>
        <a:cs typeface="+mn-cs"/>
      </a:defRPr>
    </a:lvl4pPr>
    <a:lvl5pPr marL="2057400" indent="-2286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553" name="Shape 118"/>
          <p:cNvSpPr>
            <a:spLocks noGrp="1" noRot="1" noChangeAspect="1" noTextEdit="1"/>
          </p:cNvSpPr>
          <p:nvPr>
            <p:ph type="sldImg" idx="2"/>
          </p:nvPr>
        </p:nvSpPr>
        <p:spPr>
          <a:noFill/>
          <a:ln>
            <a:headEnd/>
            <a:tailEnd/>
          </a:ln>
        </p:spPr>
      </p:sp>
      <p:sp>
        <p:nvSpPr>
          <p:cNvPr id="23554" name="Shape 119"/>
          <p:cNvSpPr txBox="1">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numCol="1" compatLnSpc="1">
            <a:prstTxWarp prst="textNoShape">
              <a:avLst/>
            </a:prstTxWarp>
          </a:bodyPr>
          <a:lstStyle/>
          <a:p>
            <a:pPr>
              <a:spcBef>
                <a:spcPct val="0"/>
              </a:spcBef>
            </a:pPr>
            <a:endParaRPr lang="en-US" altLang="en-US"/>
          </a:p>
        </p:txBody>
      </p:sp>
    </p:spTree>
    <p:extLst>
      <p:ext uri="{BB962C8B-B14F-4D97-AF65-F5344CB8AC3E}">
        <p14:creationId xmlns:p14="http://schemas.microsoft.com/office/powerpoint/2010/main" val="135346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able of contents">
    <p:spTree>
      <p:nvGrpSpPr>
        <p:cNvPr id="1" name="Shape 19"/>
        <p:cNvGrpSpPr/>
        <p:nvPr/>
      </p:nvGrpSpPr>
      <p:grpSpPr>
        <a:xfrm>
          <a:off x="0" y="0"/>
          <a:ext cx="0" cy="0"/>
          <a:chOff x="0" y="0"/>
          <a:chExt cx="0" cy="0"/>
        </a:xfrm>
      </p:grpSpPr>
      <p:sp>
        <p:nvSpPr>
          <p:cNvPr id="5" name="Shape 20"/>
          <p:cNvSpPr>
            <a:spLocks noChangeArrowheads="1"/>
          </p:cNvSpPr>
          <p:nvPr/>
        </p:nvSpPr>
        <p:spPr bwMode="auto">
          <a:xfrm flipH="1">
            <a:off x="4568825" y="0"/>
            <a:ext cx="4575175" cy="51435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lIns="91425" tIns="91425" rIns="91425" bIns="91425" anchor="ctr"/>
          <a:lstStyle>
            <a:lvl1pPr>
              <a:defRPr sz="1400">
                <a:solidFill>
                  <a:srgbClr val="000000"/>
                </a:solidFill>
                <a:latin typeface="Arial" charset="0"/>
                <a:ea typeface="Arial" charset="0"/>
                <a:cs typeface="Arial" charset="0"/>
                <a:sym typeface="Arial" charset="0"/>
              </a:defRPr>
            </a:lvl1pPr>
            <a:lvl2pPr marL="742950" indent="-285750">
              <a:defRPr sz="1400">
                <a:solidFill>
                  <a:srgbClr val="000000"/>
                </a:solidFill>
                <a:latin typeface="Arial" charset="0"/>
                <a:ea typeface="Arial" charset="0"/>
                <a:cs typeface="Arial" charset="0"/>
                <a:sym typeface="Arial" charset="0"/>
              </a:defRPr>
            </a:lvl2pPr>
            <a:lvl3pPr marL="1143000" indent="-228600">
              <a:defRPr sz="1400">
                <a:solidFill>
                  <a:srgbClr val="000000"/>
                </a:solidFill>
                <a:latin typeface="Arial" charset="0"/>
                <a:ea typeface="Arial" charset="0"/>
                <a:cs typeface="Arial" charset="0"/>
                <a:sym typeface="Arial" charset="0"/>
              </a:defRPr>
            </a:lvl3pPr>
            <a:lvl4pPr marL="1600200" indent="-228600">
              <a:defRPr sz="1400">
                <a:solidFill>
                  <a:srgbClr val="000000"/>
                </a:solidFill>
                <a:latin typeface="Arial" charset="0"/>
                <a:ea typeface="Arial" charset="0"/>
                <a:cs typeface="Arial" charset="0"/>
                <a:sym typeface="Arial" charset="0"/>
              </a:defRPr>
            </a:lvl4pPr>
            <a:lvl5pPr marL="2057400" indent="-22860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9pPr>
          </a:lstStyle>
          <a:p>
            <a:pPr eaLnBrk="1" hangingPunct="1"/>
            <a:endParaRPr lang="en-US" altLang="en-US"/>
          </a:p>
        </p:txBody>
      </p:sp>
      <p:sp>
        <p:nvSpPr>
          <p:cNvPr id="6" name="Shape 23"/>
          <p:cNvSpPr>
            <a:spLocks noChangeArrowheads="1"/>
          </p:cNvSpPr>
          <p:nvPr/>
        </p:nvSpPr>
        <p:spPr bwMode="auto">
          <a:xfrm flipH="1">
            <a:off x="4454525" y="0"/>
            <a:ext cx="114300" cy="5143500"/>
          </a:xfrm>
          <a:prstGeom prst="rect">
            <a:avLst/>
          </a:prstGeom>
          <a:gradFill rotWithShape="0">
            <a:gsLst>
              <a:gs pos="0">
                <a:srgbClr val="000014">
                  <a:alpha val="20000"/>
                </a:srgbClr>
              </a:gs>
              <a:gs pos="100000">
                <a:srgbClr val="000014">
                  <a:alpha val="0"/>
                </a:srgbClr>
              </a:gs>
            </a:gsLst>
            <a:lin ang="0"/>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lIns="91425" tIns="45700" rIns="91425" bIns="45700" anchor="ctr"/>
          <a:lstStyle>
            <a:lvl1pPr>
              <a:defRPr sz="1400">
                <a:solidFill>
                  <a:srgbClr val="000000"/>
                </a:solidFill>
                <a:latin typeface="Arial" charset="0"/>
                <a:ea typeface="Arial" charset="0"/>
                <a:cs typeface="Arial" charset="0"/>
                <a:sym typeface="Arial" charset="0"/>
              </a:defRPr>
            </a:lvl1pPr>
            <a:lvl2pPr marL="742950" indent="-285750">
              <a:defRPr sz="1400">
                <a:solidFill>
                  <a:srgbClr val="000000"/>
                </a:solidFill>
                <a:latin typeface="Arial" charset="0"/>
                <a:ea typeface="Arial" charset="0"/>
                <a:cs typeface="Arial" charset="0"/>
                <a:sym typeface="Arial" charset="0"/>
              </a:defRPr>
            </a:lvl2pPr>
            <a:lvl3pPr marL="1143000" indent="-228600">
              <a:defRPr sz="1400">
                <a:solidFill>
                  <a:srgbClr val="000000"/>
                </a:solidFill>
                <a:latin typeface="Arial" charset="0"/>
                <a:ea typeface="Arial" charset="0"/>
                <a:cs typeface="Arial" charset="0"/>
                <a:sym typeface="Arial" charset="0"/>
              </a:defRPr>
            </a:lvl3pPr>
            <a:lvl4pPr marL="1600200" indent="-228600">
              <a:defRPr sz="1400">
                <a:solidFill>
                  <a:srgbClr val="000000"/>
                </a:solidFill>
                <a:latin typeface="Arial" charset="0"/>
                <a:ea typeface="Arial" charset="0"/>
                <a:cs typeface="Arial" charset="0"/>
                <a:sym typeface="Arial" charset="0"/>
              </a:defRPr>
            </a:lvl4pPr>
            <a:lvl5pPr marL="2057400" indent="-22860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9pPr>
          </a:lstStyle>
          <a:p>
            <a:pPr algn="ctr" eaLnBrk="1" hangingPunct="1"/>
            <a:endParaRPr lang="en-US" altLang="en-US" sz="1800">
              <a:solidFill>
                <a:srgbClr val="FFFFFF"/>
              </a:solidFill>
              <a:latin typeface="Calibri" charset="0"/>
              <a:ea typeface="Calibri" charset="0"/>
              <a:cs typeface="Calibri" charset="0"/>
              <a:sym typeface="Calibri" charset="0"/>
            </a:endParaRPr>
          </a:p>
        </p:txBody>
      </p:sp>
      <p:sp>
        <p:nvSpPr>
          <p:cNvPr id="21" name="Shape 21"/>
          <p:cNvSpPr txBox="1">
            <a:spLocks noGrp="1"/>
          </p:cNvSpPr>
          <p:nvPr>
            <p:ph type="subTitle" idx="1"/>
          </p:nvPr>
        </p:nvSpPr>
        <p:spPr>
          <a:xfrm>
            <a:off x="646550" y="1989500"/>
            <a:ext cx="3246900" cy="2126400"/>
          </a:xfrm>
          <a:prstGeom prst="rect">
            <a:avLst/>
          </a:prstGeom>
        </p:spPr>
        <p:txBody>
          <a:bodyPr/>
          <a:lstStyle>
            <a:lvl1pPr lvl="0" rtl="0">
              <a:spcBef>
                <a:spcPts val="0"/>
              </a:spcBef>
              <a:buClr>
                <a:srgbClr val="FFFFFF"/>
              </a:buClr>
              <a:buFont typeface="Georgia"/>
              <a:buNone/>
              <a:defRPr i="1">
                <a:solidFill>
                  <a:srgbClr val="FFFFFF"/>
                </a:solidFill>
                <a:latin typeface="Georgia"/>
                <a:ea typeface="Georgia"/>
                <a:cs typeface="Georgia"/>
                <a:sym typeface="Georgia"/>
              </a:defRPr>
            </a:lvl1pPr>
            <a:lvl2pPr lvl="1" rtl="0">
              <a:spcBef>
                <a:spcPts val="0"/>
              </a:spcBef>
              <a:buClr>
                <a:srgbClr val="FFFFFF"/>
              </a:buClr>
              <a:buSzPct val="100000"/>
              <a:buFont typeface="Georgia"/>
              <a:buNone/>
              <a:defRPr sz="3000" i="1">
                <a:solidFill>
                  <a:srgbClr val="FFFFFF"/>
                </a:solidFill>
                <a:latin typeface="Georgia"/>
                <a:ea typeface="Georgia"/>
                <a:cs typeface="Georgia"/>
                <a:sym typeface="Georgia"/>
              </a:defRPr>
            </a:lvl2pPr>
            <a:lvl3pPr lvl="2" rtl="0">
              <a:spcBef>
                <a:spcPts val="0"/>
              </a:spcBef>
              <a:buClr>
                <a:srgbClr val="FFFFFF"/>
              </a:buClr>
              <a:buSzPct val="100000"/>
              <a:buFont typeface="Georgia"/>
              <a:buNone/>
              <a:defRPr sz="3000" i="1">
                <a:solidFill>
                  <a:srgbClr val="FFFFFF"/>
                </a:solidFill>
                <a:latin typeface="Georgia"/>
                <a:ea typeface="Georgia"/>
                <a:cs typeface="Georgia"/>
                <a:sym typeface="Georgia"/>
              </a:defRPr>
            </a:lvl3pPr>
            <a:lvl4pPr lvl="3" rtl="0">
              <a:spcBef>
                <a:spcPts val="0"/>
              </a:spcBef>
              <a:buClr>
                <a:srgbClr val="FFFFFF"/>
              </a:buClr>
              <a:buSzPct val="100000"/>
              <a:buFont typeface="Georgia"/>
              <a:buNone/>
              <a:defRPr sz="3000" i="1">
                <a:solidFill>
                  <a:srgbClr val="FFFFFF"/>
                </a:solidFill>
                <a:latin typeface="Georgia"/>
                <a:ea typeface="Georgia"/>
                <a:cs typeface="Georgia"/>
                <a:sym typeface="Georgia"/>
              </a:defRPr>
            </a:lvl4pPr>
            <a:lvl5pPr lvl="4" rtl="0">
              <a:spcBef>
                <a:spcPts val="0"/>
              </a:spcBef>
              <a:buClr>
                <a:srgbClr val="FFFFFF"/>
              </a:buClr>
              <a:buSzPct val="100000"/>
              <a:buFont typeface="Georgia"/>
              <a:buNone/>
              <a:defRPr sz="3000" i="1">
                <a:solidFill>
                  <a:srgbClr val="FFFFFF"/>
                </a:solidFill>
                <a:latin typeface="Georgia"/>
                <a:ea typeface="Georgia"/>
                <a:cs typeface="Georgia"/>
                <a:sym typeface="Georgia"/>
              </a:defRPr>
            </a:lvl5pPr>
            <a:lvl6pPr lvl="5" rtl="0">
              <a:spcBef>
                <a:spcPts val="0"/>
              </a:spcBef>
              <a:buClr>
                <a:srgbClr val="FFFFFF"/>
              </a:buClr>
              <a:buSzPct val="100000"/>
              <a:buFont typeface="Georgia"/>
              <a:buNone/>
              <a:defRPr sz="3000" i="1">
                <a:solidFill>
                  <a:srgbClr val="FFFFFF"/>
                </a:solidFill>
                <a:latin typeface="Georgia"/>
                <a:ea typeface="Georgia"/>
                <a:cs typeface="Georgia"/>
                <a:sym typeface="Georgia"/>
              </a:defRPr>
            </a:lvl6pPr>
            <a:lvl7pPr lvl="6" rtl="0">
              <a:spcBef>
                <a:spcPts val="0"/>
              </a:spcBef>
              <a:buClr>
                <a:srgbClr val="FFFFFF"/>
              </a:buClr>
              <a:buSzPct val="100000"/>
              <a:buFont typeface="Georgia"/>
              <a:buNone/>
              <a:defRPr sz="3000" i="1">
                <a:solidFill>
                  <a:srgbClr val="FFFFFF"/>
                </a:solidFill>
                <a:latin typeface="Georgia"/>
                <a:ea typeface="Georgia"/>
                <a:cs typeface="Georgia"/>
                <a:sym typeface="Georgia"/>
              </a:defRPr>
            </a:lvl7pPr>
            <a:lvl8pPr lvl="7" rtl="0">
              <a:spcBef>
                <a:spcPts val="0"/>
              </a:spcBef>
              <a:buClr>
                <a:srgbClr val="FFFFFF"/>
              </a:buClr>
              <a:buSzPct val="100000"/>
              <a:buFont typeface="Georgia"/>
              <a:buNone/>
              <a:defRPr sz="3000" i="1">
                <a:solidFill>
                  <a:srgbClr val="FFFFFF"/>
                </a:solidFill>
                <a:latin typeface="Georgia"/>
                <a:ea typeface="Georgia"/>
                <a:cs typeface="Georgia"/>
                <a:sym typeface="Georgia"/>
              </a:defRPr>
            </a:lvl8pPr>
            <a:lvl9pPr lvl="8" rtl="0">
              <a:spcBef>
                <a:spcPts val="0"/>
              </a:spcBef>
              <a:buClr>
                <a:srgbClr val="FFFFFF"/>
              </a:buClr>
              <a:buSzPct val="100000"/>
              <a:buFont typeface="Georgia"/>
              <a:buNone/>
              <a:defRPr sz="3000" i="1">
                <a:solidFill>
                  <a:srgbClr val="FFFFFF"/>
                </a:solidFill>
                <a:latin typeface="Georgia"/>
                <a:ea typeface="Georgia"/>
                <a:cs typeface="Georgia"/>
                <a:sym typeface="Georgia"/>
              </a:defRPr>
            </a:lvl9pPr>
          </a:lstStyle>
          <a:p>
            <a:r>
              <a:rPr lang="en-US"/>
              <a:t>Click to edit Master subtitle style</a:t>
            </a:r>
            <a:endParaRPr/>
          </a:p>
        </p:txBody>
      </p:sp>
      <p:sp>
        <p:nvSpPr>
          <p:cNvPr id="24" name="Shape 24"/>
          <p:cNvSpPr txBox="1">
            <a:spLocks noGrp="1"/>
          </p:cNvSpPr>
          <p:nvPr>
            <p:ph type="body" idx="2"/>
          </p:nvPr>
        </p:nvSpPr>
        <p:spPr>
          <a:xfrm>
            <a:off x="5130225" y="1016000"/>
            <a:ext cx="3470700" cy="3099900"/>
          </a:xfrm>
          <a:prstGeom prst="rect">
            <a:avLst/>
          </a:prstGeom>
        </p:spPr>
        <p:txBody>
          <a:bodyPr/>
          <a:lstStyle>
            <a:lvl1pPr lvl="0" rtl="0">
              <a:spcBef>
                <a:spcPts val="0"/>
              </a:spcBef>
              <a:spcAft>
                <a:spcPts val="1000"/>
              </a:spcAft>
              <a:buClr>
                <a:srgbClr val="F67031"/>
              </a:buClr>
              <a:buSzPct val="100000"/>
              <a:buAutoNum type="arabicPeriod"/>
              <a:defRPr sz="1800"/>
            </a:lvl1pPr>
            <a:lvl2pPr lvl="1" rtl="0">
              <a:spcBef>
                <a:spcPts val="0"/>
              </a:spcBef>
              <a:spcAft>
                <a:spcPts val="1000"/>
              </a:spcAft>
              <a:buAutoNum type="alphaLcPeriod"/>
              <a:defRPr>
                <a:solidFill>
                  <a:srgbClr val="999999"/>
                </a:solidFill>
              </a:defRPr>
            </a:lvl2pPr>
            <a:lvl3pPr lvl="2" rtl="0">
              <a:spcBef>
                <a:spcPts val="0"/>
              </a:spcBef>
              <a:spcAft>
                <a:spcPts val="1000"/>
              </a:spcAft>
              <a:buAutoNum type="romanLcPeriod"/>
              <a:defRPr>
                <a:solidFill>
                  <a:srgbClr val="999999"/>
                </a:solidFill>
              </a:defRPr>
            </a:lvl3pPr>
            <a:lvl4pPr lvl="3" rtl="0">
              <a:spcBef>
                <a:spcPts val="0"/>
              </a:spcBef>
              <a:spcAft>
                <a:spcPts val="1000"/>
              </a:spcAft>
              <a:buAutoNum type="arabicPeriod"/>
              <a:defRPr>
                <a:solidFill>
                  <a:srgbClr val="999999"/>
                </a:solidFill>
              </a:defRPr>
            </a:lvl4pPr>
            <a:lvl5pPr lvl="4" rtl="0">
              <a:spcBef>
                <a:spcPts val="0"/>
              </a:spcBef>
              <a:spcAft>
                <a:spcPts val="1000"/>
              </a:spcAft>
              <a:buClr>
                <a:srgbClr val="999999"/>
              </a:buClr>
              <a:buAutoNum type="alphaLcPeriod"/>
              <a:defRPr>
                <a:solidFill>
                  <a:srgbClr val="999999"/>
                </a:solidFill>
              </a:defRPr>
            </a:lvl5pPr>
            <a:lvl6pPr lvl="5" rtl="0">
              <a:spcBef>
                <a:spcPts val="0"/>
              </a:spcBef>
              <a:spcAft>
                <a:spcPts val="1000"/>
              </a:spcAft>
              <a:buClr>
                <a:srgbClr val="999999"/>
              </a:buClr>
              <a:buAutoNum type="romanLcPeriod"/>
              <a:defRPr>
                <a:solidFill>
                  <a:srgbClr val="999999"/>
                </a:solidFill>
              </a:defRPr>
            </a:lvl6pPr>
            <a:lvl7pPr lvl="6" rtl="0">
              <a:spcBef>
                <a:spcPts val="0"/>
              </a:spcBef>
              <a:spcAft>
                <a:spcPts val="1000"/>
              </a:spcAft>
              <a:buClr>
                <a:srgbClr val="999999"/>
              </a:buClr>
              <a:buAutoNum type="arabicPeriod"/>
              <a:defRPr>
                <a:solidFill>
                  <a:srgbClr val="999999"/>
                </a:solidFill>
              </a:defRPr>
            </a:lvl7pPr>
            <a:lvl8pPr lvl="7" rtl="0">
              <a:spcBef>
                <a:spcPts val="0"/>
              </a:spcBef>
              <a:spcAft>
                <a:spcPts val="1000"/>
              </a:spcAft>
              <a:buClr>
                <a:srgbClr val="999999"/>
              </a:buClr>
              <a:buAutoNum type="alphaLcPeriod"/>
              <a:defRPr>
                <a:solidFill>
                  <a:srgbClr val="999999"/>
                </a:solidFill>
              </a:defRPr>
            </a:lvl8pPr>
            <a:lvl9pPr lvl="8" rtl="0">
              <a:spcBef>
                <a:spcPts val="0"/>
              </a:spcBef>
              <a:spcAft>
                <a:spcPts val="1000"/>
              </a:spcAft>
              <a:buClr>
                <a:srgbClr val="999999"/>
              </a:buClr>
              <a:buAutoNum type="romanLcPeriod"/>
              <a:defRPr>
                <a:solidFill>
                  <a:srgbClr val="999999"/>
                </a:solidFill>
              </a:defRPr>
            </a:lvl9pPr>
          </a:lstStyle>
          <a:p>
            <a:pPr lvl="0"/>
            <a:r>
              <a:rPr lang="en-US"/>
              <a:t>Click to edit Master text styles</a:t>
            </a:r>
          </a:p>
        </p:txBody>
      </p:sp>
      <p:sp>
        <p:nvSpPr>
          <p:cNvPr id="25" name="Shape 25"/>
          <p:cNvSpPr txBox="1">
            <a:spLocks noGrp="1"/>
          </p:cNvSpPr>
          <p:nvPr>
            <p:ph type="title"/>
          </p:nvPr>
        </p:nvSpPr>
        <p:spPr>
          <a:xfrm>
            <a:off x="646573" y="1016000"/>
            <a:ext cx="3246900" cy="973500"/>
          </a:xfrm>
          <a:prstGeom prst="rect">
            <a:avLst/>
          </a:prstGeom>
        </p:spPr>
        <p:txBody>
          <a:bodyPr/>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r>
              <a:rPr lang="en-US"/>
              <a:t>Click to edit Master title style</a:t>
            </a:r>
            <a:endParaRPr/>
          </a:p>
        </p:txBody>
      </p:sp>
      <p:sp>
        <p:nvSpPr>
          <p:cNvPr id="7" name="Shape 22"/>
          <p:cNvSpPr txBox="1">
            <a:spLocks noGrp="1"/>
          </p:cNvSpPr>
          <p:nvPr>
            <p:ph type="sldNum" idx="10"/>
          </p:nvPr>
        </p:nvSpPr>
        <p:spPr/>
        <p:txBody>
          <a:bodyPr/>
          <a:lstStyle>
            <a:lvl1pPr algn="l">
              <a:defRPr sz="900">
                <a:solidFill>
                  <a:srgbClr val="000000"/>
                </a:solidFill>
                <a:latin typeface="Arial" charset="0"/>
                <a:ea typeface="Arial" charset="0"/>
                <a:cs typeface="Arial" charset="0"/>
                <a:sym typeface="Arial" charset="0"/>
              </a:defRPr>
            </a:lvl1pPr>
          </a:lstStyle>
          <a:p>
            <a:fld id="{CA071355-3B5F-E34A-B1A0-D4DAE1FECBF0}" type="slidenum">
              <a:rPr lang="en-US" altLang="en-US" smtClean="0"/>
              <a:pPr/>
              <a:t>‹#›</a:t>
            </a:fld>
            <a:endParaRPr lang="en-US" altLang="en-US" dirty="0"/>
          </a:p>
        </p:txBody>
      </p:sp>
    </p:spTree>
    <p:extLst>
      <p:ext uri="{BB962C8B-B14F-4D97-AF65-F5344CB8AC3E}">
        <p14:creationId xmlns:p14="http://schemas.microsoft.com/office/powerpoint/2010/main" val="417708653"/>
      </p:ext>
    </p:extLst>
  </p:cSld>
  <p:clrMapOvr>
    <a:masterClrMapping/>
  </p:clrMapOvr>
  <p:transition>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a:xfrm>
            <a:off x="628650" y="4767263"/>
            <a:ext cx="2057400" cy="273844"/>
          </a:xfrm>
          <a:prstGeom prst="rect">
            <a:avLst/>
          </a:prstGeom>
        </p:spPr>
        <p:txBody>
          <a:bodyPr/>
          <a:lstStyle/>
          <a:p>
            <a:fld id="{704CF5EB-A7B6-1E44-942E-E58115F72096}" type="datetimeFigureOut">
              <a:rPr lang="en-US" smtClean="0"/>
              <a:t>9/12/2019</a:t>
            </a:fld>
            <a:endParaRPr lang="en-US"/>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89382828-A1DE-7D45-8EE8-D9D1EAD07B11}" type="slidenum">
              <a:rPr lang="en-US" smtClean="0"/>
              <a:t>‹#›</a:t>
            </a:fld>
            <a:endParaRPr lang="en-US" dirty="0"/>
          </a:p>
        </p:txBody>
      </p:sp>
    </p:spTree>
    <p:extLst>
      <p:ext uri="{BB962C8B-B14F-4D97-AF65-F5344CB8AC3E}">
        <p14:creationId xmlns:p14="http://schemas.microsoft.com/office/powerpoint/2010/main" val="1466437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Text slide">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nvPr>
        </p:nvGraphicFramePr>
        <p:xfrm>
          <a:off x="1589" y="1192"/>
          <a:ext cx="1587" cy="1190"/>
        </p:xfrm>
        <a:graphic>
          <a:graphicData uri="http://schemas.openxmlformats.org/presentationml/2006/ole">
            <mc:AlternateContent xmlns:mc="http://schemas.openxmlformats.org/markup-compatibility/2006">
              <mc:Choice xmlns:v="urn:schemas-microsoft-com:vml" Requires="v">
                <p:oleObj spid="_x0000_s1034" name="think-cell Slide" r:id="rId4" imgW="216" imgH="216" progId="TCLayout.ActiveDocument.1">
                  <p:embed/>
                </p:oleObj>
              </mc:Choice>
              <mc:Fallback>
                <p:oleObj name="think-cell Slide" r:id="rId4" imgW="216" imgH="216" progId="TCLayout.ActiveDocument.1">
                  <p:embed/>
                  <p:pic>
                    <p:nvPicPr>
                      <p:cNvPr id="0" name=""/>
                      <p:cNvPicPr/>
                      <p:nvPr/>
                    </p:nvPicPr>
                    <p:blipFill>
                      <a:blip r:embed="rId5"/>
                      <a:stretch>
                        <a:fillRect/>
                      </a:stretch>
                    </p:blipFill>
                    <p:spPr>
                      <a:xfrm>
                        <a:off x="1589" y="1192"/>
                        <a:ext cx="1587" cy="1190"/>
                      </a:xfrm>
                      <a:prstGeom prst="rect">
                        <a:avLst/>
                      </a:prstGeom>
                    </p:spPr>
                  </p:pic>
                </p:oleObj>
              </mc:Fallback>
            </mc:AlternateContent>
          </a:graphicData>
        </a:graphic>
      </p:graphicFrame>
      <p:sp>
        <p:nvSpPr>
          <p:cNvPr id="2" name="Title 1"/>
          <p:cNvSpPr>
            <a:spLocks noGrp="1"/>
          </p:cNvSpPr>
          <p:nvPr>
            <p:ph type="title" hasCustomPrompt="1"/>
          </p:nvPr>
        </p:nvSpPr>
        <p:spPr/>
        <p:txBody>
          <a:bodyPr>
            <a:noAutofit/>
          </a:bodyPr>
          <a:lstStyle>
            <a:lvl1pPr>
              <a:defRPr sz="1650"/>
            </a:lvl1pPr>
          </a:lstStyle>
          <a:p>
            <a:r>
              <a:rPr lang="en-US" dirty="0"/>
              <a:t>&lt;Click to edit Master title style: 2-line max headline [22pt]&gt;</a:t>
            </a:r>
          </a:p>
        </p:txBody>
      </p:sp>
      <p:sp>
        <p:nvSpPr>
          <p:cNvPr id="8" name="Text Placeholder 7"/>
          <p:cNvSpPr>
            <a:spLocks noGrp="1"/>
          </p:cNvSpPr>
          <p:nvPr>
            <p:ph type="body" sz="quarter" idx="10"/>
          </p:nvPr>
        </p:nvSpPr>
        <p:spPr>
          <a:xfrm>
            <a:off x="447481" y="1134666"/>
            <a:ext cx="7772400" cy="3566160"/>
          </a:xfrm>
        </p:spPr>
        <p:txBody>
          <a:bodyPr/>
          <a:lstStyle>
            <a:lvl1pPr>
              <a:defRPr sz="1200"/>
            </a:lvl1pPr>
            <a:lvl2pPr>
              <a:buClr>
                <a:schemeClr val="accent1"/>
              </a:buCl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20686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994" y="513160"/>
            <a:ext cx="8228013" cy="342900"/>
          </a:xfrm>
        </p:spPr>
        <p:txBody>
          <a:bodyPr>
            <a:noAutofit/>
          </a:bodyPr>
          <a:lstStyle>
            <a:lvl1pPr>
              <a:defRPr/>
            </a:lvl1pPr>
          </a:lstStyle>
          <a:p>
            <a:r>
              <a:rPr lang="en-US" dirty="0"/>
              <a:t>Blank slide: 1-line max [28pt]&gt;</a:t>
            </a:r>
          </a:p>
        </p:txBody>
      </p:sp>
      <p:sp>
        <p:nvSpPr>
          <p:cNvPr id="6" name="Text Placeholder 5"/>
          <p:cNvSpPr>
            <a:spLocks noGrp="1"/>
          </p:cNvSpPr>
          <p:nvPr>
            <p:ph type="body" sz="quarter" idx="10" hasCustomPrompt="1"/>
          </p:nvPr>
        </p:nvSpPr>
        <p:spPr>
          <a:xfrm>
            <a:off x="457201" y="922735"/>
            <a:ext cx="8228013" cy="274320"/>
          </a:xfrm>
        </p:spPr>
        <p:txBody>
          <a:bodyPr/>
          <a:lstStyle>
            <a:lvl1pPr marL="0" indent="0">
              <a:buNone/>
              <a:defRPr b="0" baseline="0">
                <a:solidFill>
                  <a:schemeClr val="tx1">
                    <a:lumMod val="50000"/>
                    <a:lumOff val="50000"/>
                  </a:schemeClr>
                </a:solidFill>
              </a:defRPr>
            </a:lvl1pPr>
          </a:lstStyle>
          <a:p>
            <a:pPr lvl="0"/>
            <a:r>
              <a:rPr lang="en-US" dirty="0"/>
              <a:t>Optional subhead goes here.</a:t>
            </a:r>
          </a:p>
        </p:txBody>
      </p:sp>
      <p:sp>
        <p:nvSpPr>
          <p:cNvPr id="7" name="Text Placeholder 6"/>
          <p:cNvSpPr>
            <a:spLocks noGrp="1"/>
          </p:cNvSpPr>
          <p:nvPr>
            <p:ph type="body" sz="quarter" idx="13" hasCustomPrompt="1"/>
          </p:nvPr>
        </p:nvSpPr>
        <p:spPr>
          <a:xfrm>
            <a:off x="457994" y="4593670"/>
            <a:ext cx="8228013" cy="205740"/>
          </a:xfrm>
        </p:spPr>
        <p:txBody>
          <a:bodyPr bIns="0" anchor="b" anchorCtr="0"/>
          <a:lstStyle>
            <a:lvl1pPr marL="0" indent="0">
              <a:buNone/>
              <a:defRPr sz="675" baseline="0"/>
            </a:lvl1pPr>
            <a:lvl2pPr marL="126206" indent="0">
              <a:buNone/>
              <a:defRPr/>
            </a:lvl2pPr>
            <a:lvl3pPr marL="297656" indent="0">
              <a:buNone/>
              <a:defRPr/>
            </a:lvl3pPr>
            <a:lvl4pPr marL="469106" indent="0">
              <a:buNone/>
              <a:defRPr/>
            </a:lvl4pPr>
            <a:lvl5pPr marL="640556" indent="0">
              <a:buNone/>
              <a:defRPr/>
            </a:lvl5pPr>
          </a:lstStyle>
          <a:p>
            <a:pPr lvl="0"/>
            <a:r>
              <a:rPr lang="en-US" dirty="0"/>
              <a:t>Notes: &lt;</a:t>
            </a:r>
            <a:r>
              <a:rPr lang="en-US" dirty="0" err="1"/>
              <a:t>tk</a:t>
            </a:r>
            <a:r>
              <a:rPr lang="en-US" dirty="0"/>
              <a:t>&gt;</a:t>
            </a:r>
          </a:p>
          <a:p>
            <a:pPr lvl="0"/>
            <a:r>
              <a:rPr lang="en-US" dirty="0"/>
              <a:t>Source: &lt;</a:t>
            </a:r>
            <a:r>
              <a:rPr lang="en-US" dirty="0" err="1"/>
              <a:t>tk</a:t>
            </a:r>
            <a:r>
              <a:rPr lang="en-US" dirty="0"/>
              <a:t>&gt;</a:t>
            </a:r>
          </a:p>
        </p:txBody>
      </p:sp>
    </p:spTree>
    <p:extLst>
      <p:ext uri="{BB962C8B-B14F-4D97-AF65-F5344CB8AC3E}">
        <p14:creationId xmlns:p14="http://schemas.microsoft.com/office/powerpoint/2010/main" val="26350280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23B6D"/>
        </a:solidFill>
        <a:effectLst/>
      </p:bgPr>
    </p:bg>
    <p:spTree>
      <p:nvGrpSpPr>
        <p:cNvPr id="1" name=""/>
        <p:cNvGrpSpPr/>
        <p:nvPr/>
      </p:nvGrpSpPr>
      <p:grpSpPr>
        <a:xfrm>
          <a:off x="0" y="0"/>
          <a:ext cx="0" cy="0"/>
          <a:chOff x="0" y="0"/>
          <a:chExt cx="0" cy="0"/>
        </a:xfrm>
      </p:grpSpPr>
      <p:sp>
        <p:nvSpPr>
          <p:cNvPr id="1026" name="Shape 6"/>
          <p:cNvSpPr txBox="1">
            <a:spLocks noGrp="1"/>
          </p:cNvSpPr>
          <p:nvPr>
            <p:ph type="title"/>
          </p:nvPr>
        </p:nvSpPr>
        <p:spPr bwMode="auto">
          <a:xfrm>
            <a:off x="234950" y="576263"/>
            <a:ext cx="2046288" cy="33194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25" tIns="91425" rIns="91425" bIns="91425" numCol="1" anchor="t" anchorCtr="0" compatLnSpc="1">
            <a:prstTxWarp prst="textNoShape">
              <a:avLst/>
            </a:prstTxWarp>
          </a:bodyPr>
          <a:lstStyle/>
          <a:p>
            <a:pPr lvl="0"/>
            <a:endParaRPr lang="en-US" altLang="en-US">
              <a:sym typeface="Arial" charset="0"/>
            </a:endParaRPr>
          </a:p>
        </p:txBody>
      </p:sp>
      <p:sp>
        <p:nvSpPr>
          <p:cNvPr id="1027" name="Shape 7"/>
          <p:cNvSpPr txBox="1">
            <a:spLocks noGrp="1"/>
          </p:cNvSpPr>
          <p:nvPr>
            <p:ph type="body" idx="1"/>
          </p:nvPr>
        </p:nvSpPr>
        <p:spPr bwMode="auto">
          <a:xfrm>
            <a:off x="3090863" y="576263"/>
            <a:ext cx="5595937" cy="39798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25" tIns="91425" rIns="91425" bIns="91425" numCol="1" anchor="t" anchorCtr="0" compatLnSpc="1">
            <a:prstTxWarp prst="textNoShape">
              <a:avLst/>
            </a:prstTxWarp>
          </a:bodyPr>
          <a:lstStyle/>
          <a:p>
            <a:pPr lvl="0"/>
            <a:endParaRPr lang="en-US" altLang="en-US">
              <a:sym typeface="Arial" charset="0"/>
            </a:endParaRPr>
          </a:p>
        </p:txBody>
      </p:sp>
      <p:sp>
        <p:nvSpPr>
          <p:cNvPr id="1028" name="Shape 8"/>
          <p:cNvSpPr txBox="1">
            <a:spLocks noGrp="1"/>
          </p:cNvSpPr>
          <p:nvPr>
            <p:ph type="sldNum" idx="12"/>
          </p:nvPr>
        </p:nvSpPr>
        <p:spPr bwMode="auto">
          <a:xfrm>
            <a:off x="8556625" y="4749800"/>
            <a:ext cx="549275"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25" tIns="91425" rIns="91425" bIns="91425" numCol="1" anchor="ctr" anchorCtr="0" compatLnSpc="1">
            <a:prstTxWarp prst="textNoShape">
              <a:avLst/>
            </a:prstTxWarp>
          </a:bodyPr>
          <a:lstStyle>
            <a:lvl1pPr algn="r" eaLnBrk="1" hangingPunct="1">
              <a:defRPr sz="900" b="0" i="0">
                <a:solidFill>
                  <a:srgbClr val="CCCCCC"/>
                </a:solidFill>
                <a:latin typeface="Arial" charset="0"/>
                <a:ea typeface="Arial" charset="0"/>
                <a:cs typeface="Arial" charset="0"/>
                <a:sym typeface="Nunito Sans" charset="0"/>
              </a:defRPr>
            </a:lvl1pPr>
          </a:lstStyle>
          <a:p>
            <a:fld id="{E2E00CE0-D0AE-4F4A-AD98-93052E5BA729}" type="slidenum">
              <a:rPr lang="en-US" altLang="en-US" smtClean="0"/>
              <a:pPr/>
              <a:t>‹#›</a:t>
            </a:fld>
            <a:endParaRPr lang="en-US" altLang="en-US" dirty="0"/>
          </a:p>
        </p:txBody>
      </p:sp>
      <p:pic>
        <p:nvPicPr>
          <p:cNvPr id="3" name="Picture 2"/>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64077" y="4647765"/>
            <a:ext cx="1141155" cy="298885"/>
          </a:xfrm>
          <a:prstGeom prst="rect">
            <a:avLst/>
          </a:prstGeom>
        </p:spPr>
      </p:pic>
    </p:spTree>
  </p:cSld>
  <p:clrMap bg1="lt1" tx1="dk1" bg2="dk2" tx2="lt2" accent1="accent1" accent2="accent2" accent3="accent3" accent4="accent4" accent5="accent5" accent6="accent6" hlink="hlink" folHlink="folHlink"/>
  <p:sldLayoutIdLst>
    <p:sldLayoutId id="2147483677" r:id="rId1"/>
    <p:sldLayoutId id="2147483688" r:id="rId2"/>
    <p:sldLayoutId id="2147483689" r:id="rId3"/>
    <p:sldLayoutId id="2147483690" r:id="rId4"/>
  </p:sldLayoutIdLst>
  <p:transition>
    <p:wipe/>
  </p:transition>
  <p:hf hdr="0" ftr="0" dt="0"/>
  <p:txStyles>
    <p:titleStyle>
      <a:defPPr marR="0" lvl="0" algn="l" rtl="0">
        <a:lnSpc>
          <a:spcPct val="100000"/>
        </a:lnSpc>
        <a:spcBef>
          <a:spcPts val="0"/>
        </a:spcBef>
        <a:spcAft>
          <a:spcPts val="0"/>
        </a:spcAft>
      </a:defPPr>
      <a:lvl1pPr algn="l" rtl="0" eaLnBrk="1" fontAlgn="base" hangingPunct="1">
        <a:spcBef>
          <a:spcPct val="0"/>
        </a:spcBef>
        <a:spcAft>
          <a:spcPct val="0"/>
        </a:spcAft>
        <a:defRPr sz="1400">
          <a:solidFill>
            <a:srgbClr val="000000"/>
          </a:solidFill>
          <a:latin typeface="Arial"/>
          <a:ea typeface="Arial"/>
          <a:cs typeface="Arial"/>
          <a:sym typeface="Arial" charset="0"/>
        </a:defRPr>
      </a:lvl1pPr>
      <a:lvl2pPr algn="l" rtl="0" eaLnBrk="1" fontAlgn="base" hangingPunct="1">
        <a:spcBef>
          <a:spcPct val="0"/>
        </a:spcBef>
        <a:spcAft>
          <a:spcPct val="0"/>
        </a:spcAft>
        <a:defRPr sz="1400">
          <a:solidFill>
            <a:srgbClr val="000000"/>
          </a:solidFill>
          <a:latin typeface="Arial" charset="0"/>
          <a:ea typeface="Arial" charset="0"/>
          <a:cs typeface="Arial" charset="0"/>
          <a:sym typeface="Arial" charset="0"/>
        </a:defRPr>
      </a:lvl2pPr>
      <a:lvl3pPr algn="l" rtl="0" eaLnBrk="1" fontAlgn="base" hangingPunct="1">
        <a:spcBef>
          <a:spcPct val="0"/>
        </a:spcBef>
        <a:spcAft>
          <a:spcPct val="0"/>
        </a:spcAft>
        <a:defRPr sz="1400">
          <a:solidFill>
            <a:srgbClr val="000000"/>
          </a:solidFill>
          <a:latin typeface="Arial" charset="0"/>
          <a:ea typeface="Arial" charset="0"/>
          <a:cs typeface="Arial" charset="0"/>
          <a:sym typeface="Arial" charset="0"/>
        </a:defRPr>
      </a:lvl3pPr>
      <a:lvl4pPr algn="l" rtl="0" eaLnBrk="1" fontAlgn="base" hangingPunct="1">
        <a:spcBef>
          <a:spcPct val="0"/>
        </a:spcBef>
        <a:spcAft>
          <a:spcPct val="0"/>
        </a:spcAft>
        <a:defRPr sz="1400">
          <a:solidFill>
            <a:srgbClr val="000000"/>
          </a:solidFill>
          <a:latin typeface="Arial" charset="0"/>
          <a:ea typeface="Arial" charset="0"/>
          <a:cs typeface="Arial" charset="0"/>
          <a:sym typeface="Arial" charset="0"/>
        </a:defRPr>
      </a:lvl4pPr>
      <a:lvl5pPr algn="l" rtl="0" eaLnBrk="1" fontAlgn="base" hangingPunct="1">
        <a:spcBef>
          <a:spcPct val="0"/>
        </a:spcBef>
        <a:spcAft>
          <a:spcPct val="0"/>
        </a:spcAft>
        <a:defRPr sz="1400">
          <a:solidFill>
            <a:srgbClr val="000000"/>
          </a:solidFill>
          <a:latin typeface="Arial" charset="0"/>
          <a:ea typeface="Arial" charset="0"/>
          <a:cs typeface="Arial" charset="0"/>
          <a:sym typeface="Arial" charset="0"/>
        </a:defRPr>
      </a:lvl5pPr>
      <a:lvl6pPr marL="457200" algn="l" rtl="0" eaLnBrk="1" fontAlgn="base" hangingPunct="1">
        <a:spcBef>
          <a:spcPct val="0"/>
        </a:spcBef>
        <a:spcAft>
          <a:spcPct val="0"/>
        </a:spcAft>
        <a:defRPr sz="1400">
          <a:solidFill>
            <a:srgbClr val="000000"/>
          </a:solidFill>
          <a:latin typeface="Arial" charset="0"/>
          <a:ea typeface="Arial" charset="0"/>
          <a:cs typeface="Arial" charset="0"/>
          <a:sym typeface="Arial" charset="0"/>
        </a:defRPr>
      </a:lvl6pPr>
      <a:lvl7pPr marL="914400" algn="l" rtl="0" eaLnBrk="1" fontAlgn="base" hangingPunct="1">
        <a:spcBef>
          <a:spcPct val="0"/>
        </a:spcBef>
        <a:spcAft>
          <a:spcPct val="0"/>
        </a:spcAft>
        <a:defRPr sz="1400">
          <a:solidFill>
            <a:srgbClr val="000000"/>
          </a:solidFill>
          <a:latin typeface="Arial" charset="0"/>
          <a:ea typeface="Arial" charset="0"/>
          <a:cs typeface="Arial" charset="0"/>
          <a:sym typeface="Arial" charset="0"/>
        </a:defRPr>
      </a:lvl7pPr>
      <a:lvl8pPr marL="1371600" algn="l" rtl="0" eaLnBrk="1" fontAlgn="base" hangingPunct="1">
        <a:spcBef>
          <a:spcPct val="0"/>
        </a:spcBef>
        <a:spcAft>
          <a:spcPct val="0"/>
        </a:spcAft>
        <a:defRPr sz="1400">
          <a:solidFill>
            <a:srgbClr val="000000"/>
          </a:solidFill>
          <a:latin typeface="Arial" charset="0"/>
          <a:ea typeface="Arial" charset="0"/>
          <a:cs typeface="Arial" charset="0"/>
          <a:sym typeface="Arial" charset="0"/>
        </a:defRPr>
      </a:lvl8pPr>
      <a:lvl9pPr marL="1828800" algn="l" rtl="0" eaLnBrk="1" fontAlgn="base" hangingPunct="1">
        <a:spcBef>
          <a:spcPct val="0"/>
        </a:spcBef>
        <a:spcAft>
          <a:spcPct val="0"/>
        </a:spcAft>
        <a:defRPr sz="1400">
          <a:solidFill>
            <a:srgbClr val="000000"/>
          </a:solidFill>
          <a:latin typeface="Arial" charset="0"/>
          <a:ea typeface="Arial" charset="0"/>
          <a:cs typeface="Arial" charset="0"/>
          <a:sym typeface="Arial" charset="0"/>
        </a:defRPr>
      </a:lvl9pPr>
    </p:titleStyle>
    <p:bodyStyle>
      <a:defPPr marR="0" lvl="0" algn="l" rtl="0">
        <a:lnSpc>
          <a:spcPct val="100000"/>
        </a:lnSpc>
        <a:spcBef>
          <a:spcPts val="0"/>
        </a:spcBef>
        <a:spcAft>
          <a:spcPts val="0"/>
        </a:spcAft>
      </a:defPPr>
      <a:lvl1pPr algn="l" rtl="0" eaLnBrk="1" fontAlgn="base" hangingPunct="1">
        <a:spcBef>
          <a:spcPct val="0"/>
        </a:spcBef>
        <a:spcAft>
          <a:spcPct val="0"/>
        </a:spcAft>
        <a:defRPr sz="1400">
          <a:solidFill>
            <a:srgbClr val="000000"/>
          </a:solidFill>
          <a:latin typeface="Arial"/>
          <a:ea typeface="Arial"/>
          <a:cs typeface="Arial"/>
          <a:sym typeface="Arial" charset="0"/>
        </a:defRPr>
      </a:lvl1pPr>
      <a:lvl2pPr lvl="1" algn="l" rtl="0" eaLnBrk="1" fontAlgn="base" hangingPunct="1">
        <a:spcBef>
          <a:spcPct val="0"/>
        </a:spcBef>
        <a:spcAft>
          <a:spcPct val="0"/>
        </a:spcAft>
        <a:defRPr sz="1400">
          <a:solidFill>
            <a:srgbClr val="000000"/>
          </a:solidFill>
          <a:latin typeface="Arial"/>
          <a:ea typeface="Arial"/>
          <a:cs typeface="Arial"/>
          <a:sym typeface="Arial" charset="0"/>
        </a:defRPr>
      </a:lvl2pPr>
      <a:lvl3pPr lvl="2" algn="l" rtl="0" eaLnBrk="1" fontAlgn="base" hangingPunct="1">
        <a:spcBef>
          <a:spcPct val="0"/>
        </a:spcBef>
        <a:spcAft>
          <a:spcPct val="0"/>
        </a:spcAft>
        <a:defRPr sz="1400">
          <a:solidFill>
            <a:srgbClr val="000000"/>
          </a:solidFill>
          <a:latin typeface="Arial"/>
          <a:ea typeface="Arial"/>
          <a:cs typeface="Arial"/>
          <a:sym typeface="Arial" charset="0"/>
        </a:defRPr>
      </a:lvl3pPr>
      <a:lvl4pPr lvl="3" algn="l" rtl="0" eaLnBrk="1" fontAlgn="base" hangingPunct="1">
        <a:spcBef>
          <a:spcPct val="0"/>
        </a:spcBef>
        <a:spcAft>
          <a:spcPct val="0"/>
        </a:spcAft>
        <a:defRPr sz="1400">
          <a:solidFill>
            <a:srgbClr val="000000"/>
          </a:solidFill>
          <a:latin typeface="Arial"/>
          <a:ea typeface="Arial"/>
          <a:cs typeface="Arial"/>
          <a:sym typeface="Arial" charset="0"/>
        </a:defRPr>
      </a:lvl4pPr>
      <a:lvl5pPr lvl="4" algn="l" rtl="0" eaLnBrk="1" fontAlgn="base" hangingPunct="1">
        <a:spcBef>
          <a:spcPct val="0"/>
        </a:spcBef>
        <a:spcAft>
          <a:spcPct val="0"/>
        </a:spcAft>
        <a:defRPr sz="1400">
          <a:solidFill>
            <a:srgbClr val="000000"/>
          </a:solidFill>
          <a:latin typeface="Arial"/>
          <a:ea typeface="Arial"/>
          <a:cs typeface="Arial"/>
          <a:sym typeface="Arial" charset="0"/>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hyperlink" Target="https://www.bgov.com/core/news/#!/articles/OBC67U3PWT1C" TargetMode="External"/><Relationship Id="rId7" Type="http://schemas.openxmlformats.org/officeDocument/2006/relationships/image" Target="../media/image10.jpeg"/><Relationship Id="rId2" Type="http://schemas.openxmlformats.org/officeDocument/2006/relationships/hyperlink" Target="https://www.omaha.com/news/iowa/sen-chuck-grassley-talks-daca-marijuana-and-more-in-council/article_5cedae8d-620a-528e-a549-c88e8f40d91d.html" TargetMode="External"/><Relationship Id="rId1" Type="http://schemas.openxmlformats.org/officeDocument/2006/relationships/slideLayout" Target="../slideLayouts/slideLayout4.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hyperlink" Target="https://www.bgov.com/core/news/#!/articles/PJJWZ26JIJUP"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43000" y="1411419"/>
            <a:ext cx="6858000" cy="1790700"/>
          </a:xfrm>
        </p:spPr>
        <p:txBody>
          <a:bodyPr/>
          <a:lstStyle/>
          <a:p>
            <a:r>
              <a:rPr lang="en-US" dirty="0" smtClean="0">
                <a:solidFill>
                  <a:schemeClr val="bg1"/>
                </a:solidFill>
              </a:rPr>
              <a:t>2019 Annual Meeting </a:t>
            </a:r>
            <a:endParaRPr lang="en-US" dirty="0">
              <a:solidFill>
                <a:schemeClr val="bg1"/>
              </a:solidFill>
            </a:endParaRPr>
          </a:p>
        </p:txBody>
      </p:sp>
      <p:sp>
        <p:nvSpPr>
          <p:cNvPr id="5" name="Subtitle 4"/>
          <p:cNvSpPr>
            <a:spLocks noGrp="1"/>
          </p:cNvSpPr>
          <p:nvPr>
            <p:ph type="subTitle" idx="1"/>
          </p:nvPr>
        </p:nvSpPr>
        <p:spPr>
          <a:xfrm>
            <a:off x="1143000" y="3271175"/>
            <a:ext cx="6858000" cy="1241822"/>
          </a:xfrm>
        </p:spPr>
        <p:txBody>
          <a:bodyPr/>
          <a:lstStyle/>
          <a:p>
            <a:r>
              <a:rPr lang="en-US" sz="2400" dirty="0" smtClean="0">
                <a:solidFill>
                  <a:schemeClr val="bg1"/>
                </a:solidFill>
              </a:rPr>
              <a:t>Nashville, TN </a:t>
            </a:r>
          </a:p>
          <a:p>
            <a:r>
              <a:rPr lang="en-US" i="1" dirty="0" smtClean="0">
                <a:solidFill>
                  <a:schemeClr val="bg1"/>
                </a:solidFill>
              </a:rPr>
              <a:t>October 2019 </a:t>
            </a:r>
            <a:endParaRPr lang="en-US" i="1" dirty="0">
              <a:solidFill>
                <a:schemeClr val="bg1"/>
              </a:solidFill>
            </a:endParaRP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60" t="1" r="-60" b="31114"/>
          <a:stretch/>
        </p:blipFill>
        <p:spPr>
          <a:xfrm>
            <a:off x="2250796" y="927685"/>
            <a:ext cx="4646981" cy="1493672"/>
          </a:xfrm>
          <a:prstGeom prst="rect">
            <a:avLst/>
          </a:prstGeom>
        </p:spPr>
      </p:pic>
    </p:spTree>
    <p:extLst>
      <p:ext uri="{BB962C8B-B14F-4D97-AF65-F5344CB8AC3E}">
        <p14:creationId xmlns:p14="http://schemas.microsoft.com/office/powerpoint/2010/main" val="18925446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6550" y="1541124"/>
            <a:ext cx="3246900" cy="2574776"/>
          </a:xfrm>
        </p:spPr>
        <p:txBody>
          <a:bodyPr/>
          <a:lstStyle/>
          <a:p>
            <a:pPr algn="ctr"/>
            <a:endParaRPr lang="en-US" sz="1800" dirty="0" smtClean="0"/>
          </a:p>
          <a:p>
            <a:pPr algn="ctr"/>
            <a:r>
              <a:rPr lang="en-US" sz="1800" dirty="0" smtClean="0"/>
              <a:t>Sens</a:t>
            </a:r>
            <a:r>
              <a:rPr lang="en-US" sz="1800" dirty="0"/>
              <a:t>. Gardner (R-CO) and Warren (D-MA)</a:t>
            </a:r>
          </a:p>
          <a:p>
            <a:pPr algn="ctr"/>
            <a:r>
              <a:rPr lang="en-US" sz="1800" dirty="0"/>
              <a:t>Reps. Blumenauer (D-OR) and Joyce (R-OH)</a:t>
            </a:r>
            <a:endParaRPr lang="en-US" sz="1800" b="1" dirty="0"/>
          </a:p>
          <a:p>
            <a:pPr algn="ctr"/>
            <a:endParaRPr lang="en-US" sz="1800" b="1" dirty="0"/>
          </a:p>
        </p:txBody>
      </p:sp>
      <p:sp>
        <p:nvSpPr>
          <p:cNvPr id="4" name="Text Placeholder 3"/>
          <p:cNvSpPr>
            <a:spLocks noGrp="1"/>
          </p:cNvSpPr>
          <p:nvPr>
            <p:ph type="body" idx="2"/>
          </p:nvPr>
        </p:nvSpPr>
        <p:spPr>
          <a:xfrm>
            <a:off x="4572000" y="0"/>
            <a:ext cx="4572000" cy="5143500"/>
          </a:xfrm>
        </p:spPr>
        <p:txBody>
          <a:bodyPr/>
          <a:lstStyle/>
          <a:p>
            <a:pPr>
              <a:buNone/>
            </a:pPr>
            <a:endParaRPr lang="en-US" b="1" dirty="0" smtClean="0"/>
          </a:p>
          <a:p>
            <a:pPr>
              <a:buNone/>
            </a:pPr>
            <a:r>
              <a:rPr lang="en-US" b="1" dirty="0" smtClean="0"/>
              <a:t>ISSUES OF CONCERN: </a:t>
            </a:r>
          </a:p>
          <a:p>
            <a:pPr marL="342900" indent="-342900"/>
            <a:r>
              <a:rPr lang="en-US" dirty="0" smtClean="0"/>
              <a:t>As </a:t>
            </a:r>
            <a:r>
              <a:rPr lang="en-US" dirty="0"/>
              <a:t>states began developing their own approaches to marijuana enforcement the Department of Justice issued guidance to support these state actions and focus law enforcement </a:t>
            </a:r>
            <a:r>
              <a:rPr lang="en-US" dirty="0" smtClean="0"/>
              <a:t>resources; the Cole Memorandum of 2013. </a:t>
            </a:r>
          </a:p>
          <a:p>
            <a:pPr marL="342900" indent="-342900"/>
            <a:r>
              <a:rPr lang="en-US" dirty="0" smtClean="0"/>
              <a:t>However</a:t>
            </a:r>
            <a:r>
              <a:rPr lang="en-US" dirty="0"/>
              <a:t>, this guidance was withdrawn in 2018, causing legal uncertainty that severely limits these state laboratories of democracy, creates public health and safety issues, and undermines the state regulatory regimes. </a:t>
            </a:r>
            <a:endParaRPr lang="en-US" b="1" dirty="0" smtClean="0"/>
          </a:p>
          <a:p>
            <a:endParaRPr lang="en-US" dirty="0"/>
          </a:p>
        </p:txBody>
      </p:sp>
      <p:sp>
        <p:nvSpPr>
          <p:cNvPr id="2" name="Title 1"/>
          <p:cNvSpPr>
            <a:spLocks noGrp="1"/>
          </p:cNvSpPr>
          <p:nvPr>
            <p:ph type="title"/>
          </p:nvPr>
        </p:nvSpPr>
        <p:spPr/>
        <p:txBody>
          <a:bodyPr/>
          <a:lstStyle/>
          <a:p>
            <a:pPr algn="ctr"/>
            <a:r>
              <a:rPr lang="en-US" sz="2400" b="1" dirty="0" smtClean="0">
                <a:solidFill>
                  <a:schemeClr val="bg1"/>
                </a:solidFill>
              </a:rPr>
              <a:t>ACIL Supports </a:t>
            </a:r>
            <a:br>
              <a:rPr lang="en-US" sz="2400" b="1" dirty="0" smtClean="0">
                <a:solidFill>
                  <a:schemeClr val="bg1"/>
                </a:solidFill>
              </a:rPr>
            </a:br>
            <a:r>
              <a:rPr lang="en-US" sz="2400" b="1" dirty="0" smtClean="0">
                <a:solidFill>
                  <a:schemeClr val="bg1"/>
                </a:solidFill>
              </a:rPr>
              <a:t>STATES Act </a:t>
            </a:r>
            <a:endParaRPr lang="en-US" sz="2400" b="1" dirty="0">
              <a:solidFill>
                <a:schemeClr val="bg1"/>
              </a:solidFill>
            </a:endParaRPr>
          </a:p>
        </p:txBody>
      </p:sp>
    </p:spTree>
    <p:extLst>
      <p:ext uri="{BB962C8B-B14F-4D97-AF65-F5344CB8AC3E}">
        <p14:creationId xmlns:p14="http://schemas.microsoft.com/office/powerpoint/2010/main" val="3131790547"/>
      </p:ext>
    </p:extLst>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6550" y="1541124"/>
            <a:ext cx="3246900" cy="2574776"/>
          </a:xfrm>
        </p:spPr>
        <p:txBody>
          <a:bodyPr/>
          <a:lstStyle/>
          <a:p>
            <a:pPr algn="ctr"/>
            <a:endParaRPr lang="en-US" sz="1800" dirty="0" smtClean="0"/>
          </a:p>
          <a:p>
            <a:pPr algn="ctr"/>
            <a:r>
              <a:rPr lang="en-US" sz="1800" dirty="0" smtClean="0"/>
              <a:t>Sens. Gardner (R-CO) and Warren (D-MA)</a:t>
            </a:r>
          </a:p>
          <a:p>
            <a:pPr algn="ctr"/>
            <a:r>
              <a:rPr lang="en-US" sz="1800" dirty="0"/>
              <a:t>Reps. Blumenauer (D-OR) and Joyce (R-OH)</a:t>
            </a:r>
            <a:endParaRPr lang="en-US" sz="1800" b="1" dirty="0"/>
          </a:p>
        </p:txBody>
      </p:sp>
      <p:sp>
        <p:nvSpPr>
          <p:cNvPr id="4" name="Text Placeholder 3"/>
          <p:cNvSpPr>
            <a:spLocks noGrp="1"/>
          </p:cNvSpPr>
          <p:nvPr>
            <p:ph type="body" idx="2"/>
          </p:nvPr>
        </p:nvSpPr>
        <p:spPr>
          <a:xfrm>
            <a:off x="4572000" y="0"/>
            <a:ext cx="4572000" cy="5143500"/>
          </a:xfrm>
        </p:spPr>
        <p:txBody>
          <a:bodyPr/>
          <a:lstStyle/>
          <a:p>
            <a:endParaRPr lang="en-US" dirty="0" smtClean="0"/>
          </a:p>
          <a:p>
            <a:endParaRPr lang="en-US" dirty="0" smtClean="0"/>
          </a:p>
          <a:p>
            <a:pPr marL="342900" indent="-342900"/>
            <a:r>
              <a:rPr lang="en-US" dirty="0" smtClean="0"/>
              <a:t>On </a:t>
            </a:r>
            <a:r>
              <a:rPr lang="en-US" dirty="0"/>
              <a:t>April 4, 2019, the STATES Act (S. 1028, H.R. 2093) was reintroduced in the U.S. Senate by </a:t>
            </a:r>
            <a:r>
              <a:rPr lang="en-US" dirty="0" smtClean="0"/>
              <a:t>Sens. Gardner </a:t>
            </a:r>
            <a:r>
              <a:rPr lang="en-US" dirty="0"/>
              <a:t>(R-CO) and </a:t>
            </a:r>
            <a:r>
              <a:rPr lang="en-US" dirty="0" smtClean="0"/>
              <a:t>Warren </a:t>
            </a:r>
            <a:r>
              <a:rPr lang="en-US" dirty="0"/>
              <a:t>(D-MA) and in the House by </a:t>
            </a:r>
            <a:r>
              <a:rPr lang="en-US" dirty="0" smtClean="0"/>
              <a:t>Reps. Blumenauer </a:t>
            </a:r>
            <a:r>
              <a:rPr lang="en-US" dirty="0"/>
              <a:t>(</a:t>
            </a:r>
            <a:r>
              <a:rPr lang="en-US" dirty="0" smtClean="0"/>
              <a:t>D-OR) </a:t>
            </a:r>
            <a:r>
              <a:rPr lang="en-US" dirty="0"/>
              <a:t>and </a:t>
            </a:r>
            <a:r>
              <a:rPr lang="en-US" dirty="0" smtClean="0"/>
              <a:t>Joyce </a:t>
            </a:r>
            <a:r>
              <a:rPr lang="en-US" dirty="0"/>
              <a:t>(</a:t>
            </a:r>
            <a:r>
              <a:rPr lang="en-US" dirty="0" smtClean="0"/>
              <a:t>R-OH). </a:t>
            </a:r>
          </a:p>
          <a:p>
            <a:pPr marL="342900" indent="-342900"/>
            <a:r>
              <a:rPr lang="en-US" dirty="0" smtClean="0"/>
              <a:t>This legislation mirrors the intend of the 2013 Cole Memorandum.</a:t>
            </a:r>
          </a:p>
        </p:txBody>
      </p:sp>
      <p:sp>
        <p:nvSpPr>
          <p:cNvPr id="2" name="Title 1"/>
          <p:cNvSpPr>
            <a:spLocks noGrp="1"/>
          </p:cNvSpPr>
          <p:nvPr>
            <p:ph type="title"/>
          </p:nvPr>
        </p:nvSpPr>
        <p:spPr/>
        <p:txBody>
          <a:bodyPr/>
          <a:lstStyle/>
          <a:p>
            <a:pPr algn="ctr"/>
            <a:r>
              <a:rPr lang="en-US" sz="2400" b="1" dirty="0" smtClean="0">
                <a:solidFill>
                  <a:schemeClr val="bg1"/>
                </a:solidFill>
              </a:rPr>
              <a:t>ACIL Supports </a:t>
            </a:r>
            <a:br>
              <a:rPr lang="en-US" sz="2400" b="1" dirty="0" smtClean="0">
                <a:solidFill>
                  <a:schemeClr val="bg1"/>
                </a:solidFill>
              </a:rPr>
            </a:br>
            <a:r>
              <a:rPr lang="en-US" sz="2400" b="1" dirty="0" smtClean="0">
                <a:solidFill>
                  <a:schemeClr val="bg1"/>
                </a:solidFill>
              </a:rPr>
              <a:t>STATES Act </a:t>
            </a:r>
            <a:endParaRPr lang="en-US" sz="2400" b="1" dirty="0">
              <a:solidFill>
                <a:schemeClr val="bg1"/>
              </a:solidFill>
            </a:endParaRPr>
          </a:p>
        </p:txBody>
      </p:sp>
    </p:spTree>
    <p:extLst>
      <p:ext uri="{BB962C8B-B14F-4D97-AF65-F5344CB8AC3E}">
        <p14:creationId xmlns:p14="http://schemas.microsoft.com/office/powerpoint/2010/main" val="2722716814"/>
      </p:ext>
    </p:extLst>
  </p:cSld>
  <p:clrMapOvr>
    <a:masterClrMapping/>
  </p:clrMapOvr>
  <p:transition>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6550" y="1541124"/>
            <a:ext cx="3246900" cy="2574776"/>
          </a:xfrm>
        </p:spPr>
        <p:txBody>
          <a:bodyPr/>
          <a:lstStyle/>
          <a:p>
            <a:pPr algn="ctr"/>
            <a:endParaRPr lang="en-US" sz="1800" dirty="0" smtClean="0"/>
          </a:p>
          <a:p>
            <a:pPr algn="ctr"/>
            <a:r>
              <a:rPr lang="en-US" sz="1800" dirty="0" smtClean="0"/>
              <a:t>Sens. Gardner (R-CO) and Warren (D-MA)</a:t>
            </a:r>
          </a:p>
          <a:p>
            <a:pPr algn="ctr"/>
            <a:r>
              <a:rPr lang="en-US" sz="1800" dirty="0"/>
              <a:t>Reps. Blumenauer (D-OR) and Joyce (R-OH)</a:t>
            </a:r>
            <a:endParaRPr lang="en-US" sz="1800" b="1" dirty="0"/>
          </a:p>
          <a:p>
            <a:pPr algn="ctr"/>
            <a:endParaRPr lang="en-US" sz="4400" b="1" dirty="0"/>
          </a:p>
        </p:txBody>
      </p:sp>
      <p:sp>
        <p:nvSpPr>
          <p:cNvPr id="4" name="Text Placeholder 3"/>
          <p:cNvSpPr>
            <a:spLocks noGrp="1"/>
          </p:cNvSpPr>
          <p:nvPr>
            <p:ph type="body" idx="2"/>
          </p:nvPr>
        </p:nvSpPr>
        <p:spPr>
          <a:xfrm>
            <a:off x="4572000" y="0"/>
            <a:ext cx="4572000" cy="5143500"/>
          </a:xfrm>
        </p:spPr>
        <p:txBody>
          <a:bodyPr/>
          <a:lstStyle/>
          <a:p>
            <a:endParaRPr lang="en-US" dirty="0" smtClean="0"/>
          </a:p>
          <a:p>
            <a:pPr marL="342900" indent="-342900"/>
            <a:r>
              <a:rPr lang="en-US" dirty="0" smtClean="0"/>
              <a:t>Strengthening </a:t>
            </a:r>
            <a:r>
              <a:rPr lang="en-US" dirty="0"/>
              <a:t>the Tenth Amendment Through Entrusting States (STATES) Act ensures that each State has the right to determine for itself the best approach to marijuana within its borders. </a:t>
            </a:r>
            <a:endParaRPr lang="en-US" dirty="0" smtClean="0"/>
          </a:p>
          <a:p>
            <a:pPr marL="342900" indent="-342900"/>
            <a:r>
              <a:rPr lang="en-US" dirty="0" smtClean="0"/>
              <a:t>The </a:t>
            </a:r>
            <a:r>
              <a:rPr lang="en-US" dirty="0"/>
              <a:t>bill extends these protections to Washington D.C, U.S. territories, and federally recognized tribes, and contains common-sense guardrails to ensure that states, territories, and tribes regulating marijuana do so in a manner that is safe and respectful of the impacts on their neighbors.</a:t>
            </a:r>
          </a:p>
          <a:p>
            <a:endParaRPr lang="en-US" dirty="0"/>
          </a:p>
        </p:txBody>
      </p:sp>
      <p:sp>
        <p:nvSpPr>
          <p:cNvPr id="2" name="Title 1"/>
          <p:cNvSpPr>
            <a:spLocks noGrp="1"/>
          </p:cNvSpPr>
          <p:nvPr>
            <p:ph type="title"/>
          </p:nvPr>
        </p:nvSpPr>
        <p:spPr/>
        <p:txBody>
          <a:bodyPr/>
          <a:lstStyle/>
          <a:p>
            <a:pPr algn="ctr"/>
            <a:r>
              <a:rPr lang="en-US" sz="2400" b="1" dirty="0" smtClean="0">
                <a:solidFill>
                  <a:schemeClr val="bg1"/>
                </a:solidFill>
              </a:rPr>
              <a:t>ACIL Supports STATES Act </a:t>
            </a:r>
            <a:endParaRPr lang="en-US" sz="2400" b="1" dirty="0">
              <a:solidFill>
                <a:schemeClr val="bg1"/>
              </a:solidFill>
            </a:endParaRPr>
          </a:p>
        </p:txBody>
      </p:sp>
    </p:spTree>
    <p:extLst>
      <p:ext uri="{BB962C8B-B14F-4D97-AF65-F5344CB8AC3E}">
        <p14:creationId xmlns:p14="http://schemas.microsoft.com/office/powerpoint/2010/main" val="162739726"/>
      </p:ext>
    </p:extLst>
  </p:cSld>
  <p:clrMapOvr>
    <a:masterClrMapping/>
  </p:clrMapOvr>
  <p:transition>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6550" y="1541124"/>
            <a:ext cx="3246900" cy="2574776"/>
          </a:xfrm>
        </p:spPr>
        <p:txBody>
          <a:bodyPr/>
          <a:lstStyle/>
          <a:p>
            <a:pPr algn="ctr"/>
            <a:endParaRPr lang="en-US" sz="1800" dirty="0" smtClean="0"/>
          </a:p>
          <a:p>
            <a:pPr algn="ctr"/>
            <a:r>
              <a:rPr lang="en-US" sz="1800" dirty="0" smtClean="0"/>
              <a:t>Sens. Gardner (R-CO) and Warren (D-MA)</a:t>
            </a:r>
          </a:p>
          <a:p>
            <a:pPr algn="ctr"/>
            <a:r>
              <a:rPr lang="en-US" sz="1800" dirty="0"/>
              <a:t>Reps. Blumenauer (D-OR) and Joyce (R-OH)</a:t>
            </a:r>
            <a:endParaRPr lang="en-US" sz="1800" b="1" dirty="0"/>
          </a:p>
          <a:p>
            <a:pPr algn="ctr"/>
            <a:endParaRPr lang="en-US" sz="4400" b="1" dirty="0"/>
          </a:p>
        </p:txBody>
      </p:sp>
      <p:sp>
        <p:nvSpPr>
          <p:cNvPr id="4" name="Text Placeholder 3"/>
          <p:cNvSpPr>
            <a:spLocks noGrp="1"/>
          </p:cNvSpPr>
          <p:nvPr>
            <p:ph type="body" idx="2"/>
          </p:nvPr>
        </p:nvSpPr>
        <p:spPr>
          <a:xfrm>
            <a:off x="4572000" y="0"/>
            <a:ext cx="4572000" cy="5143500"/>
          </a:xfrm>
        </p:spPr>
        <p:txBody>
          <a:bodyPr/>
          <a:lstStyle/>
          <a:p>
            <a:pPr>
              <a:buNone/>
            </a:pPr>
            <a:r>
              <a:rPr lang="en-US" b="1" dirty="0" smtClean="0"/>
              <a:t>The </a:t>
            </a:r>
            <a:r>
              <a:rPr lang="en-US" b="1" dirty="0"/>
              <a:t>bill largely mirrors the STATES Act introduced in the last Congress with two exceptions:</a:t>
            </a:r>
          </a:p>
          <a:p>
            <a:pPr marL="342900" indent="-342900"/>
            <a:r>
              <a:rPr lang="en-US" dirty="0" smtClean="0"/>
              <a:t>The </a:t>
            </a:r>
            <a:r>
              <a:rPr lang="en-US" dirty="0"/>
              <a:t>provisions legalizing hemp have been eliminated as those provisions are no longer necessary due to the 2018 Farm Bill; </a:t>
            </a:r>
            <a:r>
              <a:rPr lang="en-US" dirty="0" smtClean="0"/>
              <a:t>and</a:t>
            </a:r>
          </a:p>
          <a:p>
            <a:pPr marL="342900" indent="-342900"/>
            <a:r>
              <a:rPr lang="en-US" dirty="0" smtClean="0"/>
              <a:t>The </a:t>
            </a:r>
            <a:r>
              <a:rPr lang="en-US" dirty="0"/>
              <a:t>STATES Act includes a provision requiring the U.S. Government Accountability Office to provide a report on traffic safety issues, including the collection of data regarding traffic crashes and injuries in states which have legalized marijuana and possible evaluation of the relationship of marijuana impairment with such incidents.</a:t>
            </a:r>
          </a:p>
          <a:p>
            <a:pPr>
              <a:buNone/>
            </a:pPr>
            <a:r>
              <a:rPr lang="en-US" dirty="0"/>
              <a:t/>
            </a:r>
            <a:br>
              <a:rPr lang="en-US" dirty="0"/>
            </a:br>
            <a:r>
              <a:rPr lang="en-US" dirty="0"/>
              <a:t> </a:t>
            </a:r>
            <a:endParaRPr lang="en-US" dirty="0" smtClean="0"/>
          </a:p>
        </p:txBody>
      </p:sp>
      <p:sp>
        <p:nvSpPr>
          <p:cNvPr id="2" name="Title 1"/>
          <p:cNvSpPr>
            <a:spLocks noGrp="1"/>
          </p:cNvSpPr>
          <p:nvPr>
            <p:ph type="title"/>
          </p:nvPr>
        </p:nvSpPr>
        <p:spPr/>
        <p:txBody>
          <a:bodyPr/>
          <a:lstStyle/>
          <a:p>
            <a:pPr algn="ctr"/>
            <a:r>
              <a:rPr lang="en-US" sz="2400" b="1" dirty="0" smtClean="0">
                <a:solidFill>
                  <a:schemeClr val="bg1"/>
                </a:solidFill>
              </a:rPr>
              <a:t>ACIL Supports STATES Act </a:t>
            </a:r>
            <a:endParaRPr lang="en-US" sz="2400" b="1" dirty="0">
              <a:solidFill>
                <a:schemeClr val="bg1"/>
              </a:solidFill>
            </a:endParaRPr>
          </a:p>
        </p:txBody>
      </p:sp>
    </p:spTree>
    <p:extLst>
      <p:ext uri="{BB962C8B-B14F-4D97-AF65-F5344CB8AC3E}">
        <p14:creationId xmlns:p14="http://schemas.microsoft.com/office/powerpoint/2010/main" val="1924765768"/>
      </p:ext>
    </p:extLst>
  </p:cSld>
  <p:clrMapOvr>
    <a:masterClrMapping/>
  </p:clrMapOvr>
  <p:transition>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6550" y="1541124"/>
            <a:ext cx="3246900" cy="2574776"/>
          </a:xfrm>
        </p:spPr>
        <p:txBody>
          <a:bodyPr/>
          <a:lstStyle/>
          <a:p>
            <a:pPr algn="ctr"/>
            <a:r>
              <a:rPr lang="en-US" sz="2400" b="1" dirty="0" smtClean="0"/>
              <a:t>Issues of Concern</a:t>
            </a:r>
            <a:endParaRPr lang="en-US" sz="2400" b="1" dirty="0"/>
          </a:p>
        </p:txBody>
      </p:sp>
      <p:sp>
        <p:nvSpPr>
          <p:cNvPr id="4" name="Text Placeholder 3"/>
          <p:cNvSpPr>
            <a:spLocks noGrp="1"/>
          </p:cNvSpPr>
          <p:nvPr>
            <p:ph type="body" idx="2"/>
          </p:nvPr>
        </p:nvSpPr>
        <p:spPr>
          <a:xfrm>
            <a:off x="4572000" y="0"/>
            <a:ext cx="4572000" cy="5143500"/>
          </a:xfrm>
        </p:spPr>
        <p:txBody>
          <a:bodyPr/>
          <a:lstStyle/>
          <a:p>
            <a:pPr marL="342900" indent="-342900"/>
            <a:r>
              <a:rPr lang="en-US" sz="1600" dirty="0" smtClean="0"/>
              <a:t>The </a:t>
            </a:r>
            <a:r>
              <a:rPr lang="en-US" sz="1600" dirty="0"/>
              <a:t>STATES Act is likely to encounter opposition from conservatives who view the bill as a step towards legalization – though the bill does not legalize cannabis nor make any normative statements about cannabis use. </a:t>
            </a:r>
          </a:p>
          <a:p>
            <a:pPr marL="342900" indent="-342900"/>
            <a:r>
              <a:rPr lang="en-US" sz="1600" dirty="0" smtClean="0"/>
              <a:t>There </a:t>
            </a:r>
            <a:r>
              <a:rPr lang="en-US" sz="1600" dirty="0"/>
              <a:t>are also significant concerns being raised by progressives who claim that the bill does not go far enough, and are calling for the STATES Act to include the expungement of federal cannabis crimes or other social justice provisions that can be addressed within the jurisdiction of the Judiciary Committees. </a:t>
            </a:r>
          </a:p>
          <a:p>
            <a:pPr marL="342900" indent="-342900"/>
            <a:r>
              <a:rPr lang="en-US" sz="1600" dirty="0" smtClean="0"/>
              <a:t>The </a:t>
            </a:r>
            <a:r>
              <a:rPr lang="en-US" sz="1600" dirty="0"/>
              <a:t>Minority Cannabis Business Association opposes the STATES Act because it does not include elements that address minority access or social justice issues related to cannabis.</a:t>
            </a:r>
          </a:p>
          <a:p>
            <a:pPr>
              <a:buNone/>
            </a:pPr>
            <a:r>
              <a:rPr lang="en-US" dirty="0"/>
              <a:t/>
            </a:r>
            <a:br>
              <a:rPr lang="en-US" dirty="0"/>
            </a:br>
            <a:endParaRPr lang="en-US" dirty="0" smtClean="0"/>
          </a:p>
        </p:txBody>
      </p:sp>
      <p:sp>
        <p:nvSpPr>
          <p:cNvPr id="2" name="Title 1"/>
          <p:cNvSpPr>
            <a:spLocks noGrp="1"/>
          </p:cNvSpPr>
          <p:nvPr>
            <p:ph type="title"/>
          </p:nvPr>
        </p:nvSpPr>
        <p:spPr/>
        <p:txBody>
          <a:bodyPr/>
          <a:lstStyle/>
          <a:p>
            <a:pPr algn="ctr"/>
            <a:r>
              <a:rPr lang="en-US" sz="2400" b="1" dirty="0" smtClean="0">
                <a:solidFill>
                  <a:schemeClr val="bg1"/>
                </a:solidFill>
              </a:rPr>
              <a:t>STATES Act </a:t>
            </a:r>
            <a:endParaRPr lang="en-US" sz="2400" b="1" dirty="0">
              <a:solidFill>
                <a:schemeClr val="bg1"/>
              </a:solidFill>
            </a:endParaRPr>
          </a:p>
        </p:txBody>
      </p:sp>
    </p:spTree>
    <p:extLst>
      <p:ext uri="{BB962C8B-B14F-4D97-AF65-F5344CB8AC3E}">
        <p14:creationId xmlns:p14="http://schemas.microsoft.com/office/powerpoint/2010/main" val="335930436"/>
      </p:ext>
    </p:extLst>
  </p:cSld>
  <p:clrMapOvr>
    <a:masterClrMapping/>
  </p:clrMapOvr>
  <p:transition>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6550" y="1541124"/>
            <a:ext cx="3246900" cy="2574776"/>
          </a:xfrm>
        </p:spPr>
        <p:txBody>
          <a:bodyPr/>
          <a:lstStyle/>
          <a:p>
            <a:pPr algn="ctr"/>
            <a:r>
              <a:rPr lang="en-US" sz="2400" b="1" dirty="0" smtClean="0"/>
              <a:t>Issues of Concern</a:t>
            </a:r>
            <a:endParaRPr lang="en-US" sz="2400" b="1" dirty="0"/>
          </a:p>
        </p:txBody>
      </p:sp>
      <p:sp>
        <p:nvSpPr>
          <p:cNvPr id="4" name="Text Placeholder 3"/>
          <p:cNvSpPr>
            <a:spLocks noGrp="1"/>
          </p:cNvSpPr>
          <p:nvPr>
            <p:ph type="body" idx="2"/>
          </p:nvPr>
        </p:nvSpPr>
        <p:spPr>
          <a:xfrm>
            <a:off x="4572000" y="0"/>
            <a:ext cx="4572000" cy="5143500"/>
          </a:xfrm>
        </p:spPr>
        <p:txBody>
          <a:bodyPr/>
          <a:lstStyle/>
          <a:p>
            <a:endParaRPr lang="en-US" sz="1600" dirty="0" smtClean="0"/>
          </a:p>
          <a:p>
            <a:pPr marL="342900" indent="-342900">
              <a:buFont typeface="+mj-lt"/>
              <a:buAutoNum type="arabicPeriod" startAt="4"/>
            </a:pPr>
            <a:r>
              <a:rPr lang="en-US" dirty="0"/>
              <a:t>Proponents of the STATES Act see it as an important step in eliminating the current conflict between federal law and state laws concerning the legalizations of cannabis, while marijuana advocates are framing the bill as the first step in ending federal prohibition of cannabis</a:t>
            </a:r>
            <a:r>
              <a:rPr lang="en-US" dirty="0" smtClean="0"/>
              <a:t>.</a:t>
            </a:r>
          </a:p>
          <a:p>
            <a:pPr marL="342900" indent="-342900">
              <a:buAutoNum type="arabicPeriod" startAt="4"/>
            </a:pPr>
            <a:r>
              <a:rPr lang="en-US" dirty="0" smtClean="0"/>
              <a:t>Many </a:t>
            </a:r>
            <a:r>
              <a:rPr lang="en-US" dirty="0"/>
              <a:t>conservatives opposed to loosening any federal drug laws oppose the STATES Act because they see it as a “slippery slope” leading directly to legalization. </a:t>
            </a:r>
            <a:br>
              <a:rPr lang="en-US" dirty="0"/>
            </a:br>
            <a:endParaRPr lang="en-US" dirty="0" smtClean="0"/>
          </a:p>
        </p:txBody>
      </p:sp>
      <p:sp>
        <p:nvSpPr>
          <p:cNvPr id="2" name="Title 1"/>
          <p:cNvSpPr>
            <a:spLocks noGrp="1"/>
          </p:cNvSpPr>
          <p:nvPr>
            <p:ph type="title"/>
          </p:nvPr>
        </p:nvSpPr>
        <p:spPr/>
        <p:txBody>
          <a:bodyPr/>
          <a:lstStyle/>
          <a:p>
            <a:pPr algn="ctr"/>
            <a:r>
              <a:rPr lang="en-US" sz="2400" b="1" dirty="0" smtClean="0">
                <a:solidFill>
                  <a:schemeClr val="bg1"/>
                </a:solidFill>
              </a:rPr>
              <a:t>STATES Act </a:t>
            </a:r>
            <a:endParaRPr lang="en-US" sz="2400" b="1" dirty="0">
              <a:solidFill>
                <a:schemeClr val="bg1"/>
              </a:solidFill>
            </a:endParaRPr>
          </a:p>
        </p:txBody>
      </p:sp>
    </p:spTree>
    <p:extLst>
      <p:ext uri="{BB962C8B-B14F-4D97-AF65-F5344CB8AC3E}">
        <p14:creationId xmlns:p14="http://schemas.microsoft.com/office/powerpoint/2010/main" val="922254739"/>
      </p:ext>
    </p:extLst>
  </p:cSld>
  <p:clrMapOvr>
    <a:masterClrMapping/>
  </p:clrMapOvr>
  <p:transition>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6550" y="1541124"/>
            <a:ext cx="3246900" cy="2574776"/>
          </a:xfrm>
        </p:spPr>
        <p:txBody>
          <a:bodyPr/>
          <a:lstStyle/>
          <a:p>
            <a:pPr algn="ctr"/>
            <a:r>
              <a:rPr lang="en-US" sz="2400" b="1" dirty="0" smtClean="0"/>
              <a:t>116th Congress </a:t>
            </a:r>
            <a:endParaRPr lang="en-US" sz="2400" b="1" dirty="0"/>
          </a:p>
        </p:txBody>
      </p:sp>
      <p:sp>
        <p:nvSpPr>
          <p:cNvPr id="4" name="Text Placeholder 3"/>
          <p:cNvSpPr>
            <a:spLocks noGrp="1"/>
          </p:cNvSpPr>
          <p:nvPr>
            <p:ph type="body" idx="2"/>
          </p:nvPr>
        </p:nvSpPr>
        <p:spPr>
          <a:xfrm>
            <a:off x="4572000" y="0"/>
            <a:ext cx="4572000" cy="5143500"/>
          </a:xfrm>
        </p:spPr>
        <p:txBody>
          <a:bodyPr/>
          <a:lstStyle/>
          <a:p>
            <a:pPr>
              <a:buNone/>
            </a:pPr>
            <a:endParaRPr lang="en-US" dirty="0" smtClean="0">
              <a:solidFill>
                <a:schemeClr val="tx1"/>
              </a:solidFill>
            </a:endParaRPr>
          </a:p>
          <a:p>
            <a:pPr>
              <a:buNone/>
            </a:pPr>
            <a:r>
              <a:rPr lang="en-US" dirty="0" smtClean="0">
                <a:solidFill>
                  <a:schemeClr val="tx1"/>
                </a:solidFill>
              </a:rPr>
              <a:t>Marijuana </a:t>
            </a:r>
            <a:r>
              <a:rPr lang="en-US" dirty="0">
                <a:solidFill>
                  <a:schemeClr val="tx1"/>
                </a:solidFill>
              </a:rPr>
              <a:t>used for various </a:t>
            </a:r>
            <a:r>
              <a:rPr lang="en-US" dirty="0" smtClean="0">
                <a:solidFill>
                  <a:schemeClr val="tx1"/>
                </a:solidFill>
              </a:rPr>
              <a:t>medical conditions</a:t>
            </a:r>
            <a:r>
              <a:rPr lang="en-US" dirty="0">
                <a:solidFill>
                  <a:schemeClr val="tx1"/>
                </a:solidFill>
              </a:rPr>
              <a:t>, including pain, nausea, and epilepsy</a:t>
            </a:r>
          </a:p>
          <a:p>
            <a:pPr marL="285750" indent="-285750">
              <a:buFont typeface="Arial" panose="020B0604020202020204" pitchFamily="34" charset="0"/>
              <a:buChar char="•"/>
            </a:pPr>
            <a:r>
              <a:rPr lang="en-US" dirty="0">
                <a:solidFill>
                  <a:schemeClr val="tx1"/>
                </a:solidFill>
              </a:rPr>
              <a:t>Annual spending rider bars federal interference with state medical marijuana laws</a:t>
            </a:r>
          </a:p>
          <a:p>
            <a:pPr marL="285750" indent="-285750">
              <a:buFont typeface="Arial" panose="020B0604020202020204" pitchFamily="34" charset="0"/>
              <a:buChar char="•"/>
            </a:pPr>
            <a:r>
              <a:rPr lang="en-US" dirty="0">
                <a:solidFill>
                  <a:schemeClr val="tx1"/>
                </a:solidFill>
              </a:rPr>
              <a:t>FDA </a:t>
            </a:r>
            <a:r>
              <a:rPr lang="en-US" dirty="0" smtClean="0">
                <a:solidFill>
                  <a:schemeClr val="tx1"/>
                </a:solidFill>
              </a:rPr>
              <a:t>has not </a:t>
            </a:r>
            <a:r>
              <a:rPr lang="en-US" dirty="0">
                <a:solidFill>
                  <a:schemeClr val="tx1"/>
                </a:solidFill>
              </a:rPr>
              <a:t>approved marijuana for medical use at federal level and has said there isn’t enough evidence to demonstrate safety and efficacy</a:t>
            </a:r>
          </a:p>
          <a:p>
            <a:pPr marL="573088" lvl="1" indent="-285750"/>
            <a:r>
              <a:rPr lang="en-US" dirty="0">
                <a:solidFill>
                  <a:schemeClr val="tx1"/>
                </a:solidFill>
              </a:rPr>
              <a:t>Legalization opponents point to FDA stances that there’s no medical benefit and can cause harm</a:t>
            </a:r>
          </a:p>
          <a:p>
            <a:endParaRPr lang="en-US" dirty="0"/>
          </a:p>
        </p:txBody>
      </p:sp>
      <p:sp>
        <p:nvSpPr>
          <p:cNvPr id="2" name="Title 1"/>
          <p:cNvSpPr>
            <a:spLocks noGrp="1"/>
          </p:cNvSpPr>
          <p:nvPr>
            <p:ph type="title"/>
          </p:nvPr>
        </p:nvSpPr>
        <p:spPr/>
        <p:txBody>
          <a:bodyPr/>
          <a:lstStyle/>
          <a:p>
            <a:pPr algn="ctr"/>
            <a:r>
              <a:rPr lang="en-US" sz="2400" b="1" dirty="0" smtClean="0">
                <a:solidFill>
                  <a:schemeClr val="bg1"/>
                </a:solidFill>
              </a:rPr>
              <a:t>Medical Marijuana	</a:t>
            </a:r>
            <a:endParaRPr lang="en-US" sz="2400" b="1" dirty="0">
              <a:solidFill>
                <a:schemeClr val="bg1"/>
              </a:solidFill>
            </a:endParaRPr>
          </a:p>
        </p:txBody>
      </p:sp>
    </p:spTree>
    <p:extLst>
      <p:ext uri="{BB962C8B-B14F-4D97-AF65-F5344CB8AC3E}">
        <p14:creationId xmlns:p14="http://schemas.microsoft.com/office/powerpoint/2010/main" val="826393645"/>
      </p:ext>
    </p:extLst>
  </p:cSld>
  <p:clrMapOvr>
    <a:masterClrMapping/>
  </p:clrMapOvr>
  <p:transition>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6550" y="1541124"/>
            <a:ext cx="3246900" cy="2574776"/>
          </a:xfrm>
        </p:spPr>
        <p:txBody>
          <a:bodyPr/>
          <a:lstStyle/>
          <a:p>
            <a:pPr algn="ctr"/>
            <a:r>
              <a:rPr lang="en-US" sz="2400" b="1" dirty="0" smtClean="0"/>
              <a:t>116th Congress </a:t>
            </a:r>
            <a:endParaRPr lang="en-US" sz="2400" b="1" dirty="0"/>
          </a:p>
        </p:txBody>
      </p:sp>
      <p:sp>
        <p:nvSpPr>
          <p:cNvPr id="4" name="Text Placeholder 3"/>
          <p:cNvSpPr>
            <a:spLocks noGrp="1"/>
          </p:cNvSpPr>
          <p:nvPr>
            <p:ph type="body" idx="2"/>
          </p:nvPr>
        </p:nvSpPr>
        <p:spPr>
          <a:xfrm>
            <a:off x="4572000" y="0"/>
            <a:ext cx="4572000" cy="5143500"/>
          </a:xfrm>
        </p:spPr>
        <p:txBody>
          <a:bodyPr/>
          <a:lstStyle/>
          <a:p>
            <a:pPr marL="342900" indent="-342900"/>
            <a:endParaRPr lang="en-US" dirty="0" smtClean="0">
              <a:solidFill>
                <a:schemeClr val="tx1"/>
              </a:solidFill>
            </a:endParaRPr>
          </a:p>
          <a:p>
            <a:pPr marL="342900" indent="-342900"/>
            <a:r>
              <a:rPr lang="en-US" dirty="0" smtClean="0">
                <a:solidFill>
                  <a:schemeClr val="tx1"/>
                </a:solidFill>
              </a:rPr>
              <a:t>Advocates </a:t>
            </a:r>
            <a:r>
              <a:rPr lang="en-US" dirty="0">
                <a:solidFill>
                  <a:schemeClr val="tx1"/>
                </a:solidFill>
              </a:rPr>
              <a:t>say federal regulation impedes marijuana research, clinical </a:t>
            </a:r>
            <a:r>
              <a:rPr lang="en-US" dirty="0" smtClean="0">
                <a:solidFill>
                  <a:schemeClr val="tx1"/>
                </a:solidFill>
              </a:rPr>
              <a:t>trials</a:t>
            </a:r>
          </a:p>
          <a:p>
            <a:pPr marL="342900" indent="-342900">
              <a:buFont typeface="Arial" panose="020B0604020202020204" pitchFamily="34" charset="0"/>
              <a:buChar char="•"/>
            </a:pPr>
            <a:r>
              <a:rPr lang="en-US" dirty="0" smtClean="0">
                <a:solidFill>
                  <a:schemeClr val="tx1"/>
                </a:solidFill>
              </a:rPr>
              <a:t>As </a:t>
            </a:r>
            <a:r>
              <a:rPr lang="en-US" dirty="0">
                <a:solidFill>
                  <a:schemeClr val="tx1"/>
                </a:solidFill>
              </a:rPr>
              <a:t>Schedule I drug, researchers must obtain separate DEA registration and manufacturers are subject to production quotas, among other requirements</a:t>
            </a:r>
          </a:p>
          <a:p>
            <a:pPr marL="285750" indent="-285750">
              <a:buFont typeface="Arial" panose="020B0604020202020204" pitchFamily="34" charset="0"/>
              <a:buChar char="•"/>
            </a:pPr>
            <a:r>
              <a:rPr lang="en-US" dirty="0">
                <a:solidFill>
                  <a:schemeClr val="tx1"/>
                </a:solidFill>
              </a:rPr>
              <a:t>There is also only one approved manufacturer under contract with NIDA; some say product is insufficient and subpar</a:t>
            </a:r>
            <a:endParaRPr lang="en-US" dirty="0">
              <a:solidFill>
                <a:srgbClr val="FF0000"/>
              </a:solidFill>
            </a:endParaRPr>
          </a:p>
          <a:p>
            <a:pPr>
              <a:buNone/>
            </a:pPr>
            <a:endParaRPr lang="en-US" dirty="0" smtClean="0">
              <a:solidFill>
                <a:schemeClr val="tx1"/>
              </a:solidFill>
            </a:endParaRPr>
          </a:p>
        </p:txBody>
      </p:sp>
      <p:sp>
        <p:nvSpPr>
          <p:cNvPr id="2" name="Title 1"/>
          <p:cNvSpPr>
            <a:spLocks noGrp="1"/>
          </p:cNvSpPr>
          <p:nvPr>
            <p:ph type="title"/>
          </p:nvPr>
        </p:nvSpPr>
        <p:spPr/>
        <p:txBody>
          <a:bodyPr/>
          <a:lstStyle/>
          <a:p>
            <a:pPr algn="ctr"/>
            <a:r>
              <a:rPr lang="en-US" sz="2400" b="1" dirty="0" smtClean="0">
                <a:solidFill>
                  <a:schemeClr val="bg1"/>
                </a:solidFill>
              </a:rPr>
              <a:t>Medical Marijuana	</a:t>
            </a:r>
            <a:endParaRPr lang="en-US" sz="2400" b="1" dirty="0">
              <a:solidFill>
                <a:schemeClr val="bg1"/>
              </a:solidFill>
            </a:endParaRPr>
          </a:p>
        </p:txBody>
      </p:sp>
    </p:spTree>
    <p:extLst>
      <p:ext uri="{BB962C8B-B14F-4D97-AF65-F5344CB8AC3E}">
        <p14:creationId xmlns:p14="http://schemas.microsoft.com/office/powerpoint/2010/main" val="3158025579"/>
      </p:ext>
    </p:extLst>
  </p:cSld>
  <p:clrMapOvr>
    <a:masterClrMapping/>
  </p:clrMapOvr>
  <p:transition>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6550" y="1541124"/>
            <a:ext cx="3246900" cy="2574776"/>
          </a:xfrm>
        </p:spPr>
        <p:txBody>
          <a:bodyPr/>
          <a:lstStyle/>
          <a:p>
            <a:pPr algn="ctr"/>
            <a:endParaRPr lang="en-US" sz="1800" dirty="0"/>
          </a:p>
          <a:p>
            <a:pPr algn="ctr"/>
            <a:r>
              <a:rPr lang="en-US" sz="1800" dirty="0" smtClean="0"/>
              <a:t>ACIL Supports S. 2032</a:t>
            </a:r>
          </a:p>
        </p:txBody>
      </p:sp>
      <p:sp>
        <p:nvSpPr>
          <p:cNvPr id="4" name="Text Placeholder 3"/>
          <p:cNvSpPr>
            <a:spLocks noGrp="1"/>
          </p:cNvSpPr>
          <p:nvPr>
            <p:ph type="body" idx="2"/>
          </p:nvPr>
        </p:nvSpPr>
        <p:spPr>
          <a:xfrm>
            <a:off x="4572000" y="0"/>
            <a:ext cx="4572000" cy="5143500"/>
          </a:xfrm>
        </p:spPr>
        <p:txBody>
          <a:bodyPr/>
          <a:lstStyle/>
          <a:p>
            <a:endParaRPr lang="en-US" dirty="0" smtClean="0"/>
          </a:p>
          <a:p>
            <a:pPr>
              <a:buNone/>
            </a:pPr>
            <a:r>
              <a:rPr lang="en-US" dirty="0" smtClean="0"/>
              <a:t>The</a:t>
            </a:r>
            <a:r>
              <a:rPr lang="en-US" dirty="0"/>
              <a:t> </a:t>
            </a:r>
            <a:r>
              <a:rPr lang="en-US" i="1" dirty="0" err="1"/>
              <a:t>Cannabidiol</a:t>
            </a:r>
            <a:r>
              <a:rPr lang="en-US" i="1" dirty="0"/>
              <a:t> and Marijuana Research Expansion Act</a:t>
            </a:r>
            <a:r>
              <a:rPr lang="en-US" dirty="0"/>
              <a:t> (S. </a:t>
            </a:r>
            <a:r>
              <a:rPr lang="en-US" dirty="0" smtClean="0"/>
              <a:t>2032)</a:t>
            </a:r>
          </a:p>
          <a:p>
            <a:pPr marL="342900" indent="-342900"/>
            <a:r>
              <a:rPr lang="en-US" dirty="0" smtClean="0"/>
              <a:t>Sens Feinstein (D-CA), Grassley (R-IA), and Schatz (D-HI), Alexander (R-TN), Durbin (D-IL), Klobuchar (D-MN), Tillis (R-NC), </a:t>
            </a:r>
            <a:r>
              <a:rPr lang="en-US" dirty="0" err="1" smtClean="0"/>
              <a:t>Kaine</a:t>
            </a:r>
            <a:r>
              <a:rPr lang="en-US" dirty="0" smtClean="0"/>
              <a:t> (D-VA), Ernst (R-KS), Cramer (R-ND), </a:t>
            </a:r>
            <a:r>
              <a:rPr lang="en-US" dirty="0"/>
              <a:t>and </a:t>
            </a:r>
            <a:r>
              <a:rPr lang="en-US" dirty="0" smtClean="0"/>
              <a:t>Tester (D-MT).</a:t>
            </a:r>
          </a:p>
          <a:p>
            <a:pPr marL="342900" indent="-342900"/>
            <a:r>
              <a:rPr lang="en-US" dirty="0" smtClean="0"/>
              <a:t>Sen. Schatz </a:t>
            </a:r>
            <a:r>
              <a:rPr lang="en-US" dirty="0"/>
              <a:t>sent NIH and FDA a letter asking about their ongoing efforts to prioritize research for medical cannabis.  </a:t>
            </a:r>
          </a:p>
          <a:p>
            <a:pPr marL="342900" indent="-342900"/>
            <a:r>
              <a:rPr lang="en-US" dirty="0" smtClean="0"/>
              <a:t>In </a:t>
            </a:r>
            <a:r>
              <a:rPr lang="en-US" dirty="0"/>
              <a:t>essence, </a:t>
            </a:r>
            <a:r>
              <a:rPr lang="en-US" dirty="0" smtClean="0"/>
              <a:t>the </a:t>
            </a:r>
            <a:r>
              <a:rPr lang="en-US" dirty="0"/>
              <a:t>response signals that both agencies support </a:t>
            </a:r>
            <a:r>
              <a:rPr lang="en-US" dirty="0" smtClean="0"/>
              <a:t>this research </a:t>
            </a:r>
            <a:r>
              <a:rPr lang="en-US" dirty="0"/>
              <a:t>bill.</a:t>
            </a:r>
          </a:p>
          <a:p>
            <a:pPr>
              <a:buNone/>
            </a:pPr>
            <a:endParaRPr lang="en-US" dirty="0" smtClean="0"/>
          </a:p>
        </p:txBody>
      </p:sp>
      <p:sp>
        <p:nvSpPr>
          <p:cNvPr id="2" name="Title 1"/>
          <p:cNvSpPr>
            <a:spLocks noGrp="1"/>
          </p:cNvSpPr>
          <p:nvPr>
            <p:ph type="title"/>
          </p:nvPr>
        </p:nvSpPr>
        <p:spPr/>
        <p:txBody>
          <a:bodyPr/>
          <a:lstStyle/>
          <a:p>
            <a:pPr algn="ctr"/>
            <a:r>
              <a:rPr lang="en-US" sz="2400" b="1" dirty="0" smtClean="0">
                <a:solidFill>
                  <a:schemeClr val="bg1"/>
                </a:solidFill>
              </a:rPr>
              <a:t>Medical Marijuana Research</a:t>
            </a:r>
            <a:br>
              <a:rPr lang="en-US" sz="2400" b="1" dirty="0" smtClean="0">
                <a:solidFill>
                  <a:schemeClr val="bg1"/>
                </a:solidFill>
              </a:rPr>
            </a:br>
            <a:endParaRPr lang="en-US" sz="2400" b="1" dirty="0">
              <a:solidFill>
                <a:schemeClr val="bg1"/>
              </a:solidFill>
            </a:endParaRPr>
          </a:p>
        </p:txBody>
      </p:sp>
    </p:spTree>
    <p:extLst>
      <p:ext uri="{BB962C8B-B14F-4D97-AF65-F5344CB8AC3E}">
        <p14:creationId xmlns:p14="http://schemas.microsoft.com/office/powerpoint/2010/main" val="1292757297"/>
      </p:ext>
    </p:extLst>
  </p:cSld>
  <p:clrMapOvr>
    <a:masterClrMapping/>
  </p:clrMapOvr>
  <p:transition>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6550" y="1541124"/>
            <a:ext cx="3246900" cy="2574776"/>
          </a:xfrm>
        </p:spPr>
        <p:txBody>
          <a:bodyPr/>
          <a:lstStyle/>
          <a:p>
            <a:pPr algn="ctr"/>
            <a:endParaRPr lang="en-US" sz="2400" b="1" dirty="0"/>
          </a:p>
        </p:txBody>
      </p:sp>
      <p:sp>
        <p:nvSpPr>
          <p:cNvPr id="4" name="Text Placeholder 3"/>
          <p:cNvSpPr>
            <a:spLocks noGrp="1"/>
          </p:cNvSpPr>
          <p:nvPr>
            <p:ph type="body" idx="2"/>
          </p:nvPr>
        </p:nvSpPr>
        <p:spPr>
          <a:xfrm>
            <a:off x="4572000" y="0"/>
            <a:ext cx="4572000" cy="5143500"/>
          </a:xfrm>
        </p:spPr>
        <p:txBody>
          <a:bodyPr/>
          <a:lstStyle/>
          <a:p>
            <a:pPr marL="342900" indent="-342900"/>
            <a:endParaRPr lang="en-US" dirty="0" smtClean="0">
              <a:solidFill>
                <a:schemeClr val="tx1"/>
              </a:solidFill>
            </a:endParaRPr>
          </a:p>
          <a:p>
            <a:pPr marL="342900" indent="-342900"/>
            <a:r>
              <a:rPr lang="en-US" dirty="0" smtClean="0">
                <a:solidFill>
                  <a:schemeClr val="tx1"/>
                </a:solidFill>
              </a:rPr>
              <a:t>Federal </a:t>
            </a:r>
            <a:r>
              <a:rPr lang="en-US" dirty="0">
                <a:solidFill>
                  <a:schemeClr val="tx1"/>
                </a:solidFill>
              </a:rPr>
              <a:t>ban means banks and credit unions can face penalties for working with cannabis companies, despite booming business in legalized states</a:t>
            </a:r>
          </a:p>
          <a:p>
            <a:pPr marL="285750" lvl="3" indent="-285750">
              <a:buFont typeface="Arial" panose="020B0604020202020204" pitchFamily="34" charset="0"/>
              <a:buChar char="•"/>
            </a:pPr>
            <a:r>
              <a:rPr lang="en-US" dirty="0">
                <a:solidFill>
                  <a:schemeClr val="tx1"/>
                </a:solidFill>
              </a:rPr>
              <a:t>One analyst said annual marijuana sales could grow to $80 billion by </a:t>
            </a:r>
            <a:r>
              <a:rPr lang="en-US" dirty="0" smtClean="0">
                <a:solidFill>
                  <a:schemeClr val="tx1"/>
                </a:solidFill>
              </a:rPr>
              <a:t>2030</a:t>
            </a:r>
          </a:p>
          <a:p>
            <a:pPr marL="342900" indent="-342900">
              <a:buFont typeface="+mj-lt"/>
              <a:buAutoNum type="arabicPeriod" startAt="2"/>
            </a:pPr>
            <a:r>
              <a:rPr lang="en-US" dirty="0" smtClean="0">
                <a:solidFill>
                  <a:schemeClr val="tx1"/>
                </a:solidFill>
              </a:rPr>
              <a:t>Bipartisan bill (H.R. 1595) would shield banks from federal regulators and enforcement if they provide services to a state-approved cannabis business</a:t>
            </a:r>
          </a:p>
          <a:p>
            <a:endParaRPr lang="en-US" dirty="0"/>
          </a:p>
          <a:p>
            <a:endParaRPr lang="en-US" dirty="0"/>
          </a:p>
        </p:txBody>
      </p:sp>
      <p:sp>
        <p:nvSpPr>
          <p:cNvPr id="2" name="Title 1"/>
          <p:cNvSpPr>
            <a:spLocks noGrp="1"/>
          </p:cNvSpPr>
          <p:nvPr>
            <p:ph type="title"/>
          </p:nvPr>
        </p:nvSpPr>
        <p:spPr/>
        <p:txBody>
          <a:bodyPr/>
          <a:lstStyle/>
          <a:p>
            <a:pPr algn="ctr"/>
            <a:r>
              <a:rPr lang="en-US" sz="2400" b="1" dirty="0" smtClean="0">
                <a:solidFill>
                  <a:schemeClr val="bg1"/>
                </a:solidFill>
              </a:rPr>
              <a:t>Cannabis </a:t>
            </a:r>
            <a:br>
              <a:rPr lang="en-US" sz="2400" b="1" dirty="0" smtClean="0">
                <a:solidFill>
                  <a:schemeClr val="bg1"/>
                </a:solidFill>
              </a:rPr>
            </a:br>
            <a:r>
              <a:rPr lang="en-US" sz="2400" b="1" dirty="0" smtClean="0">
                <a:solidFill>
                  <a:schemeClr val="bg1"/>
                </a:solidFill>
              </a:rPr>
              <a:t>Banking Issues</a:t>
            </a:r>
            <a:endParaRPr lang="en-US" sz="2400" b="1" dirty="0">
              <a:solidFill>
                <a:schemeClr val="bg1"/>
              </a:solidFill>
            </a:endParaRPr>
          </a:p>
        </p:txBody>
      </p:sp>
    </p:spTree>
    <p:extLst>
      <p:ext uri="{BB962C8B-B14F-4D97-AF65-F5344CB8AC3E}">
        <p14:creationId xmlns:p14="http://schemas.microsoft.com/office/powerpoint/2010/main" val="313196069"/>
      </p:ext>
    </p:extLst>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6449" y="871449"/>
            <a:ext cx="8209052" cy="1790700"/>
          </a:xfrm>
        </p:spPr>
        <p:txBody>
          <a:bodyPr/>
          <a:lstStyle/>
          <a:p>
            <a:r>
              <a:rPr lang="en-US" sz="3300" b="1" dirty="0" smtClean="0">
                <a:solidFill>
                  <a:schemeClr val="bg1"/>
                </a:solidFill>
              </a:rPr>
              <a:t>CWG: Cannabis Legislative Update </a:t>
            </a:r>
            <a:endParaRPr lang="en-US" sz="3300" b="1" dirty="0">
              <a:solidFill>
                <a:schemeClr val="bg1"/>
              </a:solidFill>
            </a:endParaRPr>
          </a:p>
        </p:txBody>
      </p:sp>
    </p:spTree>
    <p:extLst>
      <p:ext uri="{BB962C8B-B14F-4D97-AF65-F5344CB8AC3E}">
        <p14:creationId xmlns:p14="http://schemas.microsoft.com/office/powerpoint/2010/main" val="27367068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6550" y="1541124"/>
            <a:ext cx="3246900" cy="2574776"/>
          </a:xfrm>
        </p:spPr>
        <p:txBody>
          <a:bodyPr/>
          <a:lstStyle/>
          <a:p>
            <a:pPr algn="ctr"/>
            <a:r>
              <a:rPr lang="en-US" sz="2400" b="1" dirty="0" smtClean="0"/>
              <a:t>Cannabis</a:t>
            </a:r>
            <a:endParaRPr lang="en-US" sz="2400" b="1" dirty="0"/>
          </a:p>
        </p:txBody>
      </p:sp>
      <p:sp>
        <p:nvSpPr>
          <p:cNvPr id="4" name="Text Placeholder 3"/>
          <p:cNvSpPr>
            <a:spLocks noGrp="1"/>
          </p:cNvSpPr>
          <p:nvPr>
            <p:ph type="body" idx="2"/>
          </p:nvPr>
        </p:nvSpPr>
        <p:spPr>
          <a:xfrm>
            <a:off x="4572000" y="0"/>
            <a:ext cx="4572000" cy="5143500"/>
          </a:xfrm>
        </p:spPr>
        <p:txBody>
          <a:bodyPr/>
          <a:lstStyle/>
          <a:p>
            <a:pPr marL="342900" indent="-342900"/>
            <a:endParaRPr lang="en-US" dirty="0" smtClean="0">
              <a:solidFill>
                <a:schemeClr val="tx1"/>
              </a:solidFill>
            </a:endParaRPr>
          </a:p>
          <a:p>
            <a:pPr marL="342900" indent="-342900">
              <a:buFont typeface="Arial" panose="020B0604020202020204" pitchFamily="34" charset="0"/>
              <a:buChar char="•"/>
            </a:pPr>
            <a:r>
              <a:rPr lang="en-US" dirty="0">
                <a:solidFill>
                  <a:schemeClr val="tx1"/>
                </a:solidFill>
              </a:rPr>
              <a:t>Measure is intended to expand banking access for pot dispensaries and growers, as well as service providers such as landlords, lawyers, and </a:t>
            </a:r>
            <a:r>
              <a:rPr lang="en-US" dirty="0" smtClean="0">
                <a:solidFill>
                  <a:schemeClr val="tx1"/>
                </a:solidFill>
              </a:rPr>
              <a:t>accountants</a:t>
            </a:r>
          </a:p>
          <a:p>
            <a:pPr marL="342900" indent="-342900">
              <a:buFont typeface="+mj-lt"/>
              <a:buAutoNum type="arabicPeriod" startAt="3"/>
            </a:pPr>
            <a:r>
              <a:rPr lang="en-US" dirty="0" smtClean="0">
                <a:solidFill>
                  <a:schemeClr val="tx1"/>
                </a:solidFill>
              </a:rPr>
              <a:t>Future </a:t>
            </a:r>
            <a:r>
              <a:rPr lang="en-US" dirty="0">
                <a:solidFill>
                  <a:schemeClr val="tx1"/>
                </a:solidFill>
              </a:rPr>
              <a:t>of </a:t>
            </a:r>
            <a:r>
              <a:rPr lang="en-US" dirty="0" smtClean="0">
                <a:solidFill>
                  <a:schemeClr val="tx1"/>
                </a:solidFill>
              </a:rPr>
              <a:t>cannabis banking </a:t>
            </a:r>
            <a:r>
              <a:rPr lang="en-US" dirty="0">
                <a:solidFill>
                  <a:schemeClr val="tx1"/>
                </a:solidFill>
              </a:rPr>
              <a:t>remains uncertain</a:t>
            </a:r>
          </a:p>
          <a:p>
            <a:pPr marL="285750" lvl="3" indent="-285750">
              <a:buFont typeface="Arial" panose="020B0604020202020204" pitchFamily="34" charset="0"/>
              <a:buChar char="•"/>
            </a:pPr>
            <a:r>
              <a:rPr lang="en-US" sz="1600" dirty="0">
                <a:solidFill>
                  <a:schemeClr val="tx1"/>
                </a:solidFill>
              </a:rPr>
              <a:t>Senate Banking Chairman Mike Crapo (R-Idaho), who represents one of the few states without a cannabis program, </a:t>
            </a:r>
            <a:r>
              <a:rPr lang="en-US" sz="1600" dirty="0" smtClean="0">
                <a:solidFill>
                  <a:schemeClr val="tx1"/>
                </a:solidFill>
              </a:rPr>
              <a:t>has not </a:t>
            </a:r>
            <a:r>
              <a:rPr lang="en-US" sz="1600" dirty="0">
                <a:solidFill>
                  <a:schemeClr val="tx1"/>
                </a:solidFill>
              </a:rPr>
              <a:t>taken a stance</a:t>
            </a:r>
            <a:endParaRPr lang="en-US" sz="1600" b="1" dirty="0">
              <a:solidFill>
                <a:schemeClr val="tx1"/>
              </a:solidFill>
            </a:endParaRPr>
          </a:p>
          <a:p>
            <a:pPr marL="285750" lvl="1" indent="-285750">
              <a:buFont typeface="Arial" panose="020B0604020202020204" pitchFamily="34" charset="0"/>
              <a:buChar char="•"/>
            </a:pPr>
            <a:r>
              <a:rPr lang="en-US" sz="1600" dirty="0">
                <a:solidFill>
                  <a:schemeClr val="tx1"/>
                </a:solidFill>
              </a:rPr>
              <a:t>Some banks said they still </a:t>
            </a:r>
            <a:r>
              <a:rPr lang="en-US" sz="1600" dirty="0" smtClean="0">
                <a:solidFill>
                  <a:schemeClr val="tx1"/>
                </a:solidFill>
              </a:rPr>
              <a:t>will not </a:t>
            </a:r>
            <a:r>
              <a:rPr lang="en-US" sz="1600" dirty="0">
                <a:solidFill>
                  <a:schemeClr val="tx1"/>
                </a:solidFill>
              </a:rPr>
              <a:t>work with pot businesses without federal legalization </a:t>
            </a:r>
          </a:p>
          <a:p>
            <a:endParaRPr lang="en-US" sz="1600" dirty="0"/>
          </a:p>
          <a:p>
            <a:endParaRPr lang="en-US" dirty="0"/>
          </a:p>
        </p:txBody>
      </p:sp>
      <p:sp>
        <p:nvSpPr>
          <p:cNvPr id="2" name="Title 1"/>
          <p:cNvSpPr>
            <a:spLocks noGrp="1"/>
          </p:cNvSpPr>
          <p:nvPr>
            <p:ph type="title"/>
          </p:nvPr>
        </p:nvSpPr>
        <p:spPr/>
        <p:txBody>
          <a:bodyPr/>
          <a:lstStyle/>
          <a:p>
            <a:pPr algn="ctr"/>
            <a:r>
              <a:rPr lang="en-US" sz="2400" b="1" dirty="0" smtClean="0">
                <a:solidFill>
                  <a:schemeClr val="bg1"/>
                </a:solidFill>
              </a:rPr>
              <a:t>Banking Issues</a:t>
            </a:r>
            <a:endParaRPr lang="en-US" sz="2400" b="1" dirty="0">
              <a:solidFill>
                <a:schemeClr val="bg1"/>
              </a:solidFill>
            </a:endParaRPr>
          </a:p>
        </p:txBody>
      </p:sp>
    </p:spTree>
    <p:extLst>
      <p:ext uri="{BB962C8B-B14F-4D97-AF65-F5344CB8AC3E}">
        <p14:creationId xmlns:p14="http://schemas.microsoft.com/office/powerpoint/2010/main" val="598958687"/>
      </p:ext>
    </p:extLst>
  </p:cSld>
  <p:clrMapOvr>
    <a:masterClrMapping/>
  </p:clrMapOvr>
  <p:transition>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2769" y="256855"/>
            <a:ext cx="6308332" cy="346570"/>
          </a:xfrm>
        </p:spPr>
        <p:txBody>
          <a:bodyPr/>
          <a:lstStyle/>
          <a:p>
            <a:r>
              <a:rPr lang="en-US" sz="2100" b="1" dirty="0">
                <a:solidFill>
                  <a:schemeClr val="bg1"/>
                </a:solidFill>
              </a:rPr>
              <a:t>More Than a Dozen Committees Share the Issue </a:t>
            </a:r>
          </a:p>
        </p:txBody>
      </p:sp>
      <p:graphicFrame>
        <p:nvGraphicFramePr>
          <p:cNvPr id="6" name="Chart Placeholder 6"/>
          <p:cNvGraphicFramePr>
            <a:graphicFrameLocks/>
          </p:cNvGraphicFramePr>
          <p:nvPr>
            <p:extLst>
              <p:ext uri="{D42A27DB-BD31-4B8C-83A1-F6EECF244321}">
                <p14:modId xmlns:p14="http://schemas.microsoft.com/office/powerpoint/2010/main" val="181725962"/>
              </p:ext>
            </p:extLst>
          </p:nvPr>
        </p:nvGraphicFramePr>
        <p:xfrm>
          <a:off x="996593" y="1138290"/>
          <a:ext cx="7448763" cy="3416646"/>
        </p:xfrm>
        <a:graphic>
          <a:graphicData uri="http://schemas.openxmlformats.org/drawingml/2006/table">
            <a:tbl>
              <a:tblPr firstRow="1" bandRow="1">
                <a:tableStyleId>{1FECB4D8-DB02-4DC6-A0A2-4F2EBAE1DC90}</a:tableStyleId>
              </a:tblPr>
              <a:tblGrid>
                <a:gridCol w="3663072">
                  <a:extLst>
                    <a:ext uri="{9D8B030D-6E8A-4147-A177-3AD203B41FA5}">
                      <a16:colId xmlns:a16="http://schemas.microsoft.com/office/drawing/2014/main" xmlns="" val="20000"/>
                    </a:ext>
                  </a:extLst>
                </a:gridCol>
                <a:gridCol w="3785691">
                  <a:extLst>
                    <a:ext uri="{9D8B030D-6E8A-4147-A177-3AD203B41FA5}">
                      <a16:colId xmlns:a16="http://schemas.microsoft.com/office/drawing/2014/main" xmlns="" val="20001"/>
                    </a:ext>
                  </a:extLst>
                </a:gridCol>
              </a:tblGrid>
              <a:tr h="252180">
                <a:tc>
                  <a:txBody>
                    <a:bodyPr/>
                    <a:lstStyle/>
                    <a:p>
                      <a:pPr marL="53975" marR="0" lvl="0" indent="0" algn="l" defTabSz="914400" rtl="0" eaLnBrk="1" fontAlgn="auto" latinLnBrk="0" hangingPunct="1">
                        <a:lnSpc>
                          <a:spcPct val="100000"/>
                        </a:lnSpc>
                        <a:spcBef>
                          <a:spcPts val="0"/>
                        </a:spcBef>
                        <a:spcAft>
                          <a:spcPts val="0"/>
                        </a:spcAft>
                        <a:buClrTx/>
                        <a:buSzTx/>
                        <a:buFontTx/>
                        <a:buNone/>
                        <a:tabLst/>
                        <a:defRPr/>
                      </a:pPr>
                      <a:r>
                        <a:rPr lang="en-US" sz="1100" b="1" dirty="0">
                          <a:solidFill>
                            <a:schemeClr val="bg1"/>
                          </a:solidFill>
                        </a:rPr>
                        <a:t>Committees</a:t>
                      </a:r>
                    </a:p>
                  </a:txBody>
                  <a:tcPr marL="6858" marR="6858" marT="13716" marB="13716" anchor="ctr"/>
                </a:tc>
                <a:tc>
                  <a:txBody>
                    <a:bodyPr/>
                    <a:lstStyle/>
                    <a:p>
                      <a:pPr marL="53975" marR="0" lvl="0" indent="0" algn="l" defTabSz="914400" rtl="0" eaLnBrk="1" fontAlgn="auto" latinLnBrk="0" hangingPunct="1">
                        <a:lnSpc>
                          <a:spcPct val="100000"/>
                        </a:lnSpc>
                        <a:spcBef>
                          <a:spcPts val="0"/>
                        </a:spcBef>
                        <a:spcAft>
                          <a:spcPts val="0"/>
                        </a:spcAft>
                        <a:buClrTx/>
                        <a:buSzTx/>
                        <a:buFontTx/>
                        <a:buNone/>
                        <a:tabLst/>
                        <a:defRPr/>
                      </a:pPr>
                      <a:r>
                        <a:rPr lang="en-US" sz="1100" b="1" kern="1200" dirty="0">
                          <a:solidFill>
                            <a:schemeClr val="lt1"/>
                          </a:solidFill>
                          <a:latin typeface="+mn-lt"/>
                          <a:ea typeface="+mn-ea"/>
                          <a:cs typeface="+mn-cs"/>
                        </a:rPr>
                        <a:t>Issue areas</a:t>
                      </a:r>
                      <a:endParaRPr lang="en-US" sz="1100" b="1" dirty="0">
                        <a:solidFill>
                          <a:schemeClr val="bg1"/>
                        </a:solidFill>
                      </a:endParaRPr>
                    </a:p>
                  </a:txBody>
                  <a:tcPr marL="6858" marR="6858" marT="13716" marB="13716" anchor="ctr"/>
                </a:tc>
                <a:extLst>
                  <a:ext uri="{0D108BD9-81ED-4DB2-BD59-A6C34878D82A}">
                    <a16:rowId xmlns:a16="http://schemas.microsoft.com/office/drawing/2014/main" xmlns="" val="10000"/>
                  </a:ext>
                </a:extLst>
              </a:tr>
              <a:tr h="403860">
                <a:tc>
                  <a:txBody>
                    <a:bodyPr/>
                    <a:lstStyle/>
                    <a:p>
                      <a:pPr marL="0" marR="0" lvl="1" indent="-228600" algn="l" defTabSz="914400" rtl="0" eaLnBrk="1" fontAlgn="auto" latinLnBrk="0" hangingPunct="1">
                        <a:lnSpc>
                          <a:spcPct val="100000"/>
                        </a:lnSpc>
                        <a:spcBef>
                          <a:spcPts val="0"/>
                        </a:spcBef>
                        <a:spcAft>
                          <a:spcPts val="0"/>
                        </a:spcAft>
                        <a:buClr>
                          <a:srgbClr val="00B4E1"/>
                        </a:buClr>
                        <a:buSzTx/>
                        <a:buFont typeface="Arial" pitchFamily="34" charset="0"/>
                        <a:buNone/>
                        <a:tabLst/>
                        <a:defRPr/>
                      </a:pPr>
                      <a:r>
                        <a:rPr kumimoji="0" lang="en-US" sz="1100" b="0" i="0" u="none" strike="noStrike" kern="1200" cap="none" spc="-20" normalizeH="0" baseline="0" noProof="0" dirty="0">
                          <a:ln>
                            <a:noFill/>
                          </a:ln>
                          <a:solidFill>
                            <a:schemeClr val="tx1"/>
                          </a:solidFill>
                          <a:effectLst/>
                          <a:uLnTx/>
                          <a:uFillTx/>
                          <a:latin typeface="Arial" pitchFamily="34" charset="0"/>
                          <a:ea typeface="+mn-ea"/>
                          <a:cs typeface="Arial" pitchFamily="34" charset="0"/>
                        </a:rPr>
                        <a:t>House and Senate Judiciary</a:t>
                      </a:r>
                    </a:p>
                  </a:txBody>
                  <a:tcPr marL="68580" marR="68580" marT="34290" marB="34290" anchor="ctr"/>
                </a:tc>
                <a:tc>
                  <a:txBody>
                    <a:bodyPr/>
                    <a:lstStyle/>
                    <a:p>
                      <a:pPr marL="0" marR="0" lvl="1" indent="-228600" algn="l" defTabSz="914400" rtl="0" eaLnBrk="1" fontAlgn="auto" latinLnBrk="0" hangingPunct="1">
                        <a:lnSpc>
                          <a:spcPct val="100000"/>
                        </a:lnSpc>
                        <a:spcBef>
                          <a:spcPts val="0"/>
                        </a:spcBef>
                        <a:spcAft>
                          <a:spcPts val="0"/>
                        </a:spcAft>
                        <a:buClr>
                          <a:srgbClr val="00B4E1"/>
                        </a:buClr>
                        <a:buSzTx/>
                        <a:buFont typeface="Arial" pitchFamily="34" charset="0"/>
                        <a:buNone/>
                        <a:tabLst/>
                        <a:defRPr/>
                      </a:pPr>
                      <a:r>
                        <a:rPr kumimoji="0" lang="en-US" sz="1100" b="0" i="0" u="none" strike="noStrike" kern="1200" cap="none" spc="-20" normalizeH="0" baseline="0" noProof="0" dirty="0">
                          <a:ln>
                            <a:noFill/>
                          </a:ln>
                          <a:solidFill>
                            <a:schemeClr val="tx1"/>
                          </a:solidFill>
                          <a:effectLst/>
                          <a:uLnTx/>
                          <a:uFillTx/>
                          <a:latin typeface="Arial" pitchFamily="34" charset="0"/>
                          <a:ea typeface="+mn-ea"/>
                          <a:cs typeface="Arial" pitchFamily="34" charset="0"/>
                        </a:rPr>
                        <a:t>Drug scheduling, criminal code, Justice Department/DEA, federalism/state issues</a:t>
                      </a:r>
                    </a:p>
                  </a:txBody>
                  <a:tcPr marL="68580" marR="68580" marT="34290" marB="34290" anchor="ctr"/>
                </a:tc>
                <a:extLst>
                  <a:ext uri="{0D108BD9-81ED-4DB2-BD59-A6C34878D82A}">
                    <a16:rowId xmlns:a16="http://schemas.microsoft.com/office/drawing/2014/main" xmlns="" val="10004"/>
                  </a:ext>
                </a:extLst>
              </a:tr>
              <a:tr h="403860">
                <a:tc>
                  <a:txBody>
                    <a:bodyPr/>
                    <a:lstStyle/>
                    <a:p>
                      <a:pPr marL="0" marR="0" lvl="1" indent="-228600" algn="l" defTabSz="914400" rtl="0" eaLnBrk="1" fontAlgn="auto" latinLnBrk="0" hangingPunct="1">
                        <a:lnSpc>
                          <a:spcPct val="100000"/>
                        </a:lnSpc>
                        <a:spcBef>
                          <a:spcPts val="0"/>
                        </a:spcBef>
                        <a:spcAft>
                          <a:spcPts val="0"/>
                        </a:spcAft>
                        <a:buClr>
                          <a:srgbClr val="00B4E1"/>
                        </a:buClr>
                        <a:buSzTx/>
                        <a:buFont typeface="Arial" pitchFamily="34" charset="0"/>
                        <a:buNone/>
                        <a:tabLst/>
                        <a:defRPr/>
                      </a:pPr>
                      <a:r>
                        <a:rPr kumimoji="0" lang="en-US" sz="1100" b="0" i="0" u="none" strike="noStrike" kern="1200" cap="none" spc="-20" normalizeH="0" baseline="0" noProof="0" dirty="0">
                          <a:ln>
                            <a:noFill/>
                          </a:ln>
                          <a:solidFill>
                            <a:schemeClr val="tx1"/>
                          </a:solidFill>
                          <a:effectLst/>
                          <a:uLnTx/>
                          <a:uFillTx/>
                          <a:latin typeface="Arial" pitchFamily="34" charset="0"/>
                          <a:ea typeface="+mn-ea"/>
                          <a:cs typeface="Arial" pitchFamily="34" charset="0"/>
                        </a:rPr>
                        <a:t>House Homeland Security and Senate Homeland Security and Governmental Affairs </a:t>
                      </a:r>
                    </a:p>
                  </a:txBody>
                  <a:tcPr marL="68580" marR="68580" marT="34290" marB="34290" anchor="ctr"/>
                </a:tc>
                <a:tc>
                  <a:txBody>
                    <a:bodyPr/>
                    <a:lstStyle/>
                    <a:p>
                      <a:pPr marL="0" marR="0" lvl="1" indent="-228600" algn="l" defTabSz="914400" rtl="0" eaLnBrk="1" fontAlgn="auto" latinLnBrk="0" hangingPunct="1">
                        <a:lnSpc>
                          <a:spcPct val="100000"/>
                        </a:lnSpc>
                        <a:spcBef>
                          <a:spcPts val="0"/>
                        </a:spcBef>
                        <a:spcAft>
                          <a:spcPts val="0"/>
                        </a:spcAft>
                        <a:buClr>
                          <a:srgbClr val="00B4E1"/>
                        </a:buClr>
                        <a:buSzTx/>
                        <a:buFont typeface="Arial" pitchFamily="34" charset="0"/>
                        <a:buNone/>
                        <a:tabLst/>
                        <a:defRPr/>
                      </a:pPr>
                      <a:r>
                        <a:rPr kumimoji="0" lang="en-US" sz="1100" b="0" i="0" u="none" strike="noStrike" kern="1200" cap="none" spc="-20" normalizeH="0" baseline="0" noProof="0" dirty="0">
                          <a:ln>
                            <a:noFill/>
                          </a:ln>
                          <a:solidFill>
                            <a:schemeClr val="tx1"/>
                          </a:solidFill>
                          <a:effectLst/>
                          <a:uLnTx/>
                          <a:uFillTx/>
                          <a:latin typeface="Arial" pitchFamily="34" charset="0"/>
                          <a:ea typeface="+mn-ea"/>
                          <a:cs typeface="Arial" pitchFamily="34" charset="0"/>
                        </a:rPr>
                        <a:t>Drug trafficking</a:t>
                      </a:r>
                    </a:p>
                  </a:txBody>
                  <a:tcPr marL="68580" marR="68580" marT="34290" marB="34290" anchor="ctr"/>
                </a:tc>
                <a:extLst>
                  <a:ext uri="{0D108BD9-81ED-4DB2-BD59-A6C34878D82A}">
                    <a16:rowId xmlns:a16="http://schemas.microsoft.com/office/drawing/2014/main" xmlns="" val="10002"/>
                  </a:ext>
                </a:extLst>
              </a:tr>
              <a:tr h="414742">
                <a:tc>
                  <a:txBody>
                    <a:bodyPr/>
                    <a:lstStyle/>
                    <a:p>
                      <a:pPr marL="0" marR="0" lvl="1" indent="-228600" algn="l" defTabSz="914400" rtl="0" eaLnBrk="1" fontAlgn="auto" latinLnBrk="0" hangingPunct="1">
                        <a:lnSpc>
                          <a:spcPct val="100000"/>
                        </a:lnSpc>
                        <a:spcBef>
                          <a:spcPts val="0"/>
                        </a:spcBef>
                        <a:spcAft>
                          <a:spcPts val="0"/>
                        </a:spcAft>
                        <a:buClr>
                          <a:srgbClr val="00B4E1"/>
                        </a:buClr>
                        <a:buSzTx/>
                        <a:buFont typeface="Arial" pitchFamily="34" charset="0"/>
                        <a:buNone/>
                        <a:tabLst/>
                        <a:defRPr/>
                      </a:pPr>
                      <a:r>
                        <a:rPr kumimoji="0" lang="en-US" sz="1100" b="0" i="0" u="none" strike="noStrike" kern="1200" cap="none" spc="-20" normalizeH="0" baseline="0" noProof="0" dirty="0">
                          <a:ln>
                            <a:noFill/>
                          </a:ln>
                          <a:solidFill>
                            <a:schemeClr val="tx1"/>
                          </a:solidFill>
                          <a:effectLst/>
                          <a:uLnTx/>
                          <a:uFillTx/>
                          <a:latin typeface="Arial" pitchFamily="34" charset="0"/>
                          <a:ea typeface="+mn-ea"/>
                          <a:cs typeface="Arial" pitchFamily="34" charset="0"/>
                        </a:rPr>
                        <a:t>House Financial Services and Senate Banking, Housing, and Urban Affairs</a:t>
                      </a:r>
                    </a:p>
                  </a:txBody>
                  <a:tcPr marL="68580" marR="68580" marT="34290" marB="34290" anchor="ctr"/>
                </a:tc>
                <a:tc>
                  <a:txBody>
                    <a:bodyPr/>
                    <a:lstStyle/>
                    <a:p>
                      <a:pPr marL="0" marR="0" lvl="1" indent="-228600" algn="l" defTabSz="914400" rtl="0" eaLnBrk="1" fontAlgn="auto" latinLnBrk="0" hangingPunct="1">
                        <a:lnSpc>
                          <a:spcPct val="100000"/>
                        </a:lnSpc>
                        <a:spcBef>
                          <a:spcPts val="0"/>
                        </a:spcBef>
                        <a:spcAft>
                          <a:spcPts val="0"/>
                        </a:spcAft>
                        <a:buClr>
                          <a:srgbClr val="00B4E1"/>
                        </a:buClr>
                        <a:buSzTx/>
                        <a:buFont typeface="Arial" pitchFamily="34" charset="0"/>
                        <a:buNone/>
                        <a:tabLst/>
                        <a:defRPr/>
                      </a:pPr>
                      <a:r>
                        <a:rPr kumimoji="0" lang="en-US" sz="1100" b="0" i="0" u="none" strike="noStrike" kern="1200" cap="none" spc="-20" normalizeH="0" baseline="0" noProof="0" dirty="0">
                          <a:ln>
                            <a:noFill/>
                          </a:ln>
                          <a:solidFill>
                            <a:schemeClr val="tx1"/>
                          </a:solidFill>
                          <a:effectLst/>
                          <a:uLnTx/>
                          <a:uFillTx/>
                          <a:latin typeface="Arial" pitchFamily="34" charset="0"/>
                          <a:ea typeface="+mn-ea"/>
                          <a:cs typeface="Arial" pitchFamily="34" charset="0"/>
                        </a:rPr>
                        <a:t>Banking services for marijuana businesses</a:t>
                      </a:r>
                    </a:p>
                  </a:txBody>
                  <a:tcPr marL="68580" marR="68580" marT="34290" marB="34290" anchor="ctr"/>
                </a:tc>
                <a:extLst>
                  <a:ext uri="{0D108BD9-81ED-4DB2-BD59-A6C34878D82A}">
                    <a16:rowId xmlns:a16="http://schemas.microsoft.com/office/drawing/2014/main" xmlns="" val="10005"/>
                  </a:ext>
                </a:extLst>
              </a:tr>
              <a:tr h="403860">
                <a:tc>
                  <a:txBody>
                    <a:bodyPr/>
                    <a:lstStyle/>
                    <a:p>
                      <a:pPr marL="0" marR="0" lvl="1" indent="-228600" algn="l" defTabSz="914400" rtl="0" eaLnBrk="1" fontAlgn="auto" latinLnBrk="0" hangingPunct="1">
                        <a:lnSpc>
                          <a:spcPct val="100000"/>
                        </a:lnSpc>
                        <a:spcBef>
                          <a:spcPts val="0"/>
                        </a:spcBef>
                        <a:spcAft>
                          <a:spcPts val="0"/>
                        </a:spcAft>
                        <a:buClr>
                          <a:srgbClr val="00B4E1"/>
                        </a:buClr>
                        <a:buSzTx/>
                        <a:buFont typeface="Arial" pitchFamily="34" charset="0"/>
                        <a:buNone/>
                        <a:tabLst/>
                        <a:defRPr/>
                      </a:pPr>
                      <a:r>
                        <a:rPr kumimoji="0" lang="en-US" sz="1100" b="0" i="0" u="none" strike="noStrike" kern="1200" cap="none" spc="-20" normalizeH="0" baseline="0" noProof="0" dirty="0">
                          <a:ln>
                            <a:noFill/>
                          </a:ln>
                          <a:solidFill>
                            <a:schemeClr val="tx1"/>
                          </a:solidFill>
                          <a:effectLst/>
                          <a:uLnTx/>
                          <a:uFillTx/>
                          <a:latin typeface="Arial" pitchFamily="34" charset="0"/>
                          <a:ea typeface="+mn-ea"/>
                          <a:cs typeface="Arial" pitchFamily="34" charset="0"/>
                        </a:rPr>
                        <a:t>House Energy and Commerce and Senate Health, Education, Labor, and Pensions</a:t>
                      </a:r>
                    </a:p>
                  </a:txBody>
                  <a:tcPr marL="68580" marR="68580" marT="34290" marB="34290" anchor="ctr"/>
                </a:tc>
                <a:tc>
                  <a:txBody>
                    <a:bodyPr/>
                    <a:lstStyle/>
                    <a:p>
                      <a:pPr marL="0" marR="0" lvl="1" indent="-228600" algn="l" defTabSz="914400" rtl="0" eaLnBrk="1" fontAlgn="auto" latinLnBrk="0" hangingPunct="1">
                        <a:lnSpc>
                          <a:spcPct val="100000"/>
                        </a:lnSpc>
                        <a:spcBef>
                          <a:spcPts val="0"/>
                        </a:spcBef>
                        <a:spcAft>
                          <a:spcPts val="0"/>
                        </a:spcAft>
                        <a:buClr>
                          <a:srgbClr val="00B4E1"/>
                        </a:buClr>
                        <a:buSzTx/>
                        <a:buFont typeface="Arial" pitchFamily="34" charset="0"/>
                        <a:buNone/>
                        <a:tabLst/>
                        <a:defRPr/>
                      </a:pPr>
                      <a:r>
                        <a:rPr kumimoji="0" lang="en-US" sz="1100" b="0" i="0" u="none" strike="noStrike" kern="1200" cap="none" spc="-20" normalizeH="0" baseline="0" noProof="0" dirty="0">
                          <a:ln>
                            <a:noFill/>
                          </a:ln>
                          <a:solidFill>
                            <a:schemeClr val="tx1"/>
                          </a:solidFill>
                          <a:effectLst/>
                          <a:uLnTx/>
                          <a:uFillTx/>
                          <a:latin typeface="Arial" pitchFamily="34" charset="0"/>
                          <a:ea typeface="+mn-ea"/>
                          <a:cs typeface="Arial" pitchFamily="34" charset="0"/>
                        </a:rPr>
                        <a:t>Medical research, HHS/FDA</a:t>
                      </a:r>
                    </a:p>
                  </a:txBody>
                  <a:tcPr marL="68580" marR="68580" marT="34290" marB="34290" anchor="ctr"/>
                </a:tc>
                <a:extLst>
                  <a:ext uri="{0D108BD9-81ED-4DB2-BD59-A6C34878D82A}">
                    <a16:rowId xmlns:a16="http://schemas.microsoft.com/office/drawing/2014/main" xmlns="" val="10006"/>
                  </a:ext>
                </a:extLst>
              </a:tr>
              <a:tr h="236220">
                <a:tc>
                  <a:txBody>
                    <a:bodyPr/>
                    <a:lstStyle/>
                    <a:p>
                      <a:pPr marL="0" marR="0" lvl="1" indent="-228600" algn="l" defTabSz="914400" rtl="0" eaLnBrk="1" fontAlgn="auto" latinLnBrk="0" hangingPunct="1">
                        <a:lnSpc>
                          <a:spcPct val="100000"/>
                        </a:lnSpc>
                        <a:spcBef>
                          <a:spcPts val="0"/>
                        </a:spcBef>
                        <a:spcAft>
                          <a:spcPts val="0"/>
                        </a:spcAft>
                        <a:buClr>
                          <a:srgbClr val="00B4E1"/>
                        </a:buClr>
                        <a:buSzTx/>
                        <a:buFont typeface="Arial" pitchFamily="34" charset="0"/>
                        <a:buNone/>
                        <a:tabLst/>
                        <a:defRPr/>
                      </a:pPr>
                      <a:r>
                        <a:rPr kumimoji="0" lang="en-US" sz="1100" b="0" i="0" u="none" strike="noStrike" kern="1200" cap="none" spc="-20" normalizeH="0" baseline="0" noProof="0" dirty="0">
                          <a:ln>
                            <a:noFill/>
                          </a:ln>
                          <a:solidFill>
                            <a:schemeClr val="tx1"/>
                          </a:solidFill>
                          <a:effectLst/>
                          <a:uLnTx/>
                          <a:uFillTx/>
                          <a:latin typeface="Arial" pitchFamily="34" charset="0"/>
                          <a:ea typeface="+mn-ea"/>
                          <a:cs typeface="Arial" pitchFamily="34" charset="0"/>
                        </a:rPr>
                        <a:t>Senate Commerce, Science, and Transportation</a:t>
                      </a:r>
                    </a:p>
                  </a:txBody>
                  <a:tcPr marL="68580" marR="68580" marT="34290" marB="34290" anchor="ctr"/>
                </a:tc>
                <a:tc>
                  <a:txBody>
                    <a:bodyPr/>
                    <a:lstStyle/>
                    <a:p>
                      <a:pPr marL="0" marR="0" lvl="1" indent="-228600" algn="l" defTabSz="914400" rtl="0" eaLnBrk="1" fontAlgn="auto" latinLnBrk="0" hangingPunct="1">
                        <a:lnSpc>
                          <a:spcPct val="100000"/>
                        </a:lnSpc>
                        <a:spcBef>
                          <a:spcPts val="0"/>
                        </a:spcBef>
                        <a:spcAft>
                          <a:spcPts val="0"/>
                        </a:spcAft>
                        <a:buClr>
                          <a:srgbClr val="00B4E1"/>
                        </a:buClr>
                        <a:buSzTx/>
                        <a:buFont typeface="Arial" pitchFamily="34" charset="0"/>
                        <a:buNone/>
                        <a:tabLst/>
                        <a:defRPr/>
                      </a:pPr>
                      <a:r>
                        <a:rPr kumimoji="0" lang="en-US" sz="1100" b="0" i="0" u="none" strike="noStrike" kern="1200" cap="none" spc="-20" normalizeH="0" baseline="0" noProof="0" dirty="0">
                          <a:ln>
                            <a:noFill/>
                          </a:ln>
                          <a:solidFill>
                            <a:schemeClr val="tx1"/>
                          </a:solidFill>
                          <a:effectLst/>
                          <a:uLnTx/>
                          <a:uFillTx/>
                          <a:latin typeface="Arial" pitchFamily="34" charset="0"/>
                          <a:ea typeface="+mn-ea"/>
                          <a:cs typeface="Arial" pitchFamily="34" charset="0"/>
                        </a:rPr>
                        <a:t>Marijuana research and consumer regulation</a:t>
                      </a:r>
                    </a:p>
                  </a:txBody>
                  <a:tcPr marL="68580" marR="68580" marT="34290" marB="34290" anchor="ctr"/>
                </a:tc>
                <a:extLst>
                  <a:ext uri="{0D108BD9-81ED-4DB2-BD59-A6C34878D82A}">
                    <a16:rowId xmlns:a16="http://schemas.microsoft.com/office/drawing/2014/main" xmlns="" val="10007"/>
                  </a:ext>
                </a:extLst>
              </a:tr>
              <a:tr h="414742">
                <a:tc>
                  <a:txBody>
                    <a:bodyPr/>
                    <a:lstStyle/>
                    <a:p>
                      <a:pPr marL="0" marR="0" lvl="1" indent="-228600" algn="l" defTabSz="914400" rtl="0" eaLnBrk="1" fontAlgn="auto" latinLnBrk="0" hangingPunct="1">
                        <a:lnSpc>
                          <a:spcPct val="100000"/>
                        </a:lnSpc>
                        <a:spcBef>
                          <a:spcPts val="0"/>
                        </a:spcBef>
                        <a:spcAft>
                          <a:spcPts val="0"/>
                        </a:spcAft>
                        <a:buClr>
                          <a:srgbClr val="00B4E1"/>
                        </a:buClr>
                        <a:buSzTx/>
                        <a:buFont typeface="Arial" pitchFamily="34" charset="0"/>
                        <a:buNone/>
                        <a:tabLst/>
                        <a:defRPr/>
                      </a:pPr>
                      <a:r>
                        <a:rPr kumimoji="0" lang="en-US" sz="1100" b="0" i="0" u="none" strike="noStrike" kern="1200" cap="none" spc="-20" normalizeH="0" baseline="0" noProof="0" dirty="0">
                          <a:ln>
                            <a:noFill/>
                          </a:ln>
                          <a:solidFill>
                            <a:schemeClr val="tx1"/>
                          </a:solidFill>
                          <a:effectLst/>
                          <a:uLnTx/>
                          <a:uFillTx/>
                          <a:latin typeface="Arial" pitchFamily="34" charset="0"/>
                          <a:ea typeface="+mn-ea"/>
                          <a:cs typeface="Arial" pitchFamily="34" charset="0"/>
                        </a:rPr>
                        <a:t>House Agriculture and Senate Agriculture, Nutrition, and Forestry</a:t>
                      </a:r>
                    </a:p>
                  </a:txBody>
                  <a:tcPr marL="68580" marR="68580" marT="34290" marB="34290" anchor="ctr"/>
                </a:tc>
                <a:tc>
                  <a:txBody>
                    <a:bodyPr/>
                    <a:lstStyle/>
                    <a:p>
                      <a:pPr marL="0" marR="0" lvl="1" indent="-228600" algn="l" defTabSz="914400" rtl="0" eaLnBrk="1" fontAlgn="auto" latinLnBrk="0" hangingPunct="1">
                        <a:lnSpc>
                          <a:spcPct val="100000"/>
                        </a:lnSpc>
                        <a:spcBef>
                          <a:spcPts val="0"/>
                        </a:spcBef>
                        <a:spcAft>
                          <a:spcPts val="0"/>
                        </a:spcAft>
                        <a:buClr>
                          <a:srgbClr val="00B4E1"/>
                        </a:buClr>
                        <a:buSzTx/>
                        <a:buFont typeface="Arial" pitchFamily="34" charset="0"/>
                        <a:buNone/>
                        <a:tabLst/>
                        <a:defRPr/>
                      </a:pPr>
                      <a:r>
                        <a:rPr lang="en-US" sz="1100" strike="noStrike" dirty="0">
                          <a:solidFill>
                            <a:schemeClr val="tx1"/>
                          </a:solidFill>
                        </a:rPr>
                        <a:t>Crops</a:t>
                      </a:r>
                      <a:r>
                        <a:rPr lang="en-US" sz="1100" strike="noStrike" baseline="0" dirty="0">
                          <a:solidFill>
                            <a:schemeClr val="tx1"/>
                          </a:solidFill>
                        </a:rPr>
                        <a:t> and agricultural research</a:t>
                      </a:r>
                      <a:endParaRPr lang="en-US" sz="1100" strike="noStrike" dirty="0">
                        <a:solidFill>
                          <a:schemeClr val="tx1"/>
                        </a:solidFill>
                      </a:endParaRPr>
                    </a:p>
                  </a:txBody>
                  <a:tcPr marL="68580" marR="68580" marT="34290" marB="34290" anchor="ctr"/>
                </a:tc>
                <a:extLst>
                  <a:ext uri="{0D108BD9-81ED-4DB2-BD59-A6C34878D82A}">
                    <a16:rowId xmlns:a16="http://schemas.microsoft.com/office/drawing/2014/main" xmlns="" val="10008"/>
                  </a:ext>
                </a:extLst>
              </a:tr>
              <a:tr h="236220">
                <a:tc>
                  <a:txBody>
                    <a:bodyPr/>
                    <a:lstStyle/>
                    <a:p>
                      <a:pPr marL="0" marR="0" lvl="1" indent="-228600" algn="l" defTabSz="914400" rtl="0" eaLnBrk="1" fontAlgn="auto" latinLnBrk="0" hangingPunct="1">
                        <a:lnSpc>
                          <a:spcPct val="100000"/>
                        </a:lnSpc>
                        <a:spcBef>
                          <a:spcPts val="0"/>
                        </a:spcBef>
                        <a:spcAft>
                          <a:spcPts val="0"/>
                        </a:spcAft>
                        <a:buClr>
                          <a:srgbClr val="00B4E1"/>
                        </a:buClr>
                        <a:buSzTx/>
                        <a:buFont typeface="Arial" pitchFamily="34" charset="0"/>
                        <a:buNone/>
                        <a:tabLst/>
                        <a:defRPr/>
                      </a:pPr>
                      <a:r>
                        <a:rPr kumimoji="0" lang="en-US" sz="1100" b="0" i="0" u="none" strike="noStrike" kern="1200" cap="none" spc="-20" normalizeH="0" baseline="0" noProof="0" dirty="0">
                          <a:ln>
                            <a:noFill/>
                          </a:ln>
                          <a:solidFill>
                            <a:schemeClr val="tx1"/>
                          </a:solidFill>
                          <a:effectLst/>
                          <a:uLnTx/>
                          <a:uFillTx/>
                          <a:latin typeface="Arial" pitchFamily="34" charset="0"/>
                          <a:ea typeface="+mn-ea"/>
                          <a:cs typeface="Arial" pitchFamily="34" charset="0"/>
                        </a:rPr>
                        <a:t>House and Senate Veterans’ Affairs</a:t>
                      </a:r>
                    </a:p>
                  </a:txBody>
                  <a:tcPr marL="68580" marR="68580" marT="34290" marB="34290" anchor="ctr"/>
                </a:tc>
                <a:tc>
                  <a:txBody>
                    <a:bodyPr/>
                    <a:lstStyle/>
                    <a:p>
                      <a:pPr marL="0" marR="0" lvl="1" indent="-228600" algn="l" defTabSz="914400" rtl="0" eaLnBrk="1" fontAlgn="auto" latinLnBrk="0" hangingPunct="1">
                        <a:lnSpc>
                          <a:spcPct val="100000"/>
                        </a:lnSpc>
                        <a:spcBef>
                          <a:spcPts val="0"/>
                        </a:spcBef>
                        <a:spcAft>
                          <a:spcPts val="0"/>
                        </a:spcAft>
                        <a:buClr>
                          <a:srgbClr val="00B4E1"/>
                        </a:buClr>
                        <a:buSzTx/>
                        <a:buFont typeface="Arial" pitchFamily="34" charset="0"/>
                        <a:buNone/>
                        <a:tabLst/>
                        <a:defRPr/>
                      </a:pPr>
                      <a:r>
                        <a:rPr kumimoji="0" lang="en-US" sz="1100" b="0" i="0" u="none" strike="noStrike" kern="1200" cap="none" spc="-20" normalizeH="0" baseline="0" noProof="0" dirty="0">
                          <a:ln>
                            <a:noFill/>
                          </a:ln>
                          <a:solidFill>
                            <a:schemeClr val="tx1"/>
                          </a:solidFill>
                          <a:effectLst/>
                          <a:uLnTx/>
                          <a:uFillTx/>
                          <a:latin typeface="Arial" pitchFamily="34" charset="0"/>
                          <a:ea typeface="+mn-ea"/>
                          <a:cs typeface="Arial" pitchFamily="34" charset="0"/>
                        </a:rPr>
                        <a:t>Medical marijuana for veterans</a:t>
                      </a:r>
                    </a:p>
                  </a:txBody>
                  <a:tcPr marL="68580" marR="68580" marT="34290" marB="34290" anchor="ctr"/>
                </a:tc>
                <a:extLst>
                  <a:ext uri="{0D108BD9-81ED-4DB2-BD59-A6C34878D82A}">
                    <a16:rowId xmlns:a16="http://schemas.microsoft.com/office/drawing/2014/main" xmlns="" val="10009"/>
                  </a:ext>
                </a:extLst>
              </a:tr>
              <a:tr h="414742">
                <a:tc>
                  <a:txBody>
                    <a:bodyPr/>
                    <a:lstStyle/>
                    <a:p>
                      <a:pPr marL="0" marR="0" lvl="1" indent="-228600" algn="l" defTabSz="914400" rtl="0" eaLnBrk="1" fontAlgn="auto" latinLnBrk="0" hangingPunct="1">
                        <a:lnSpc>
                          <a:spcPct val="100000"/>
                        </a:lnSpc>
                        <a:spcBef>
                          <a:spcPts val="0"/>
                        </a:spcBef>
                        <a:spcAft>
                          <a:spcPts val="0"/>
                        </a:spcAft>
                        <a:buClr>
                          <a:srgbClr val="00B4E1"/>
                        </a:buClr>
                        <a:buSzTx/>
                        <a:buFont typeface="Arial" pitchFamily="34" charset="0"/>
                        <a:buNone/>
                        <a:tabLst/>
                        <a:defRPr/>
                      </a:pPr>
                      <a:r>
                        <a:rPr kumimoji="0" lang="en-US" sz="1100" b="0" i="0" u="none" strike="noStrike" kern="1200" cap="none" spc="-20" normalizeH="0" baseline="0" noProof="0" dirty="0">
                          <a:ln>
                            <a:noFill/>
                          </a:ln>
                          <a:solidFill>
                            <a:schemeClr val="tx1"/>
                          </a:solidFill>
                          <a:effectLst/>
                          <a:uLnTx/>
                          <a:uFillTx/>
                          <a:latin typeface="Arial" pitchFamily="34" charset="0"/>
                          <a:ea typeface="+mn-ea"/>
                          <a:cs typeface="Arial" pitchFamily="34" charset="0"/>
                        </a:rPr>
                        <a:t>House Foreign Affairs and Senate Foreign Relations</a:t>
                      </a:r>
                    </a:p>
                  </a:txBody>
                  <a:tcPr marL="68580" marR="68580" marT="34290" marB="34290" anchor="ctr"/>
                </a:tc>
                <a:tc>
                  <a:txBody>
                    <a:bodyPr/>
                    <a:lstStyle/>
                    <a:p>
                      <a:pPr marL="0" marR="0" lvl="1" indent="-228600" algn="l" defTabSz="914400" rtl="0" eaLnBrk="1" fontAlgn="auto" latinLnBrk="0" hangingPunct="1">
                        <a:lnSpc>
                          <a:spcPct val="100000"/>
                        </a:lnSpc>
                        <a:spcBef>
                          <a:spcPts val="0"/>
                        </a:spcBef>
                        <a:spcAft>
                          <a:spcPts val="0"/>
                        </a:spcAft>
                        <a:buClr>
                          <a:srgbClr val="00B4E1"/>
                        </a:buClr>
                        <a:buSzTx/>
                        <a:buFont typeface="Arial" pitchFamily="34" charset="0"/>
                        <a:buNone/>
                        <a:tabLst/>
                        <a:defRPr/>
                      </a:pPr>
                      <a:r>
                        <a:rPr kumimoji="0" lang="en-US" sz="1100" b="0" i="0" u="none" strike="noStrike" kern="1200" cap="none" spc="-20" normalizeH="0" baseline="0" noProof="0" dirty="0">
                          <a:ln>
                            <a:noFill/>
                          </a:ln>
                          <a:solidFill>
                            <a:schemeClr val="tx1"/>
                          </a:solidFill>
                          <a:effectLst/>
                          <a:uLnTx/>
                          <a:uFillTx/>
                          <a:latin typeface="Arial" pitchFamily="34" charset="0"/>
                          <a:ea typeface="+mn-ea"/>
                          <a:cs typeface="Arial" pitchFamily="34" charset="0"/>
                        </a:rPr>
                        <a:t>International flow of illicit narcotics</a:t>
                      </a:r>
                    </a:p>
                  </a:txBody>
                  <a:tcPr marL="68580" marR="68580" marT="34290" marB="34290" anchor="ctr"/>
                </a:tc>
                <a:extLst>
                  <a:ext uri="{0D108BD9-81ED-4DB2-BD59-A6C34878D82A}">
                    <a16:rowId xmlns:a16="http://schemas.microsoft.com/office/drawing/2014/main" xmlns="" val="10010"/>
                  </a:ext>
                </a:extLst>
              </a:tr>
              <a:tr h="236220">
                <a:tc>
                  <a:txBody>
                    <a:bodyPr/>
                    <a:lstStyle/>
                    <a:p>
                      <a:pPr marL="0" marR="0" lvl="1" indent="-228600" algn="l" defTabSz="914400" rtl="0" eaLnBrk="1" fontAlgn="auto" latinLnBrk="0" hangingPunct="1">
                        <a:lnSpc>
                          <a:spcPct val="100000"/>
                        </a:lnSpc>
                        <a:spcBef>
                          <a:spcPts val="0"/>
                        </a:spcBef>
                        <a:spcAft>
                          <a:spcPts val="0"/>
                        </a:spcAft>
                        <a:buClr>
                          <a:srgbClr val="00B4E1"/>
                        </a:buClr>
                        <a:buSzTx/>
                        <a:buFont typeface="Arial" pitchFamily="34" charset="0"/>
                        <a:buNone/>
                        <a:tabLst/>
                        <a:defRPr/>
                      </a:pPr>
                      <a:r>
                        <a:rPr kumimoji="0" lang="en-US" sz="1100" b="0" i="0" u="none" strike="noStrike" kern="1200" cap="none" spc="-20" normalizeH="0" baseline="0" noProof="0" dirty="0">
                          <a:ln>
                            <a:noFill/>
                          </a:ln>
                          <a:solidFill>
                            <a:schemeClr val="tx1"/>
                          </a:solidFill>
                          <a:effectLst/>
                          <a:uLnTx/>
                          <a:uFillTx/>
                          <a:latin typeface="Arial" pitchFamily="34" charset="0"/>
                          <a:ea typeface="+mn-ea"/>
                          <a:cs typeface="Arial" pitchFamily="34" charset="0"/>
                        </a:rPr>
                        <a:t>House Ways and Means and Senate Finance</a:t>
                      </a:r>
                    </a:p>
                  </a:txBody>
                  <a:tcPr marL="68580" marR="68580" marT="34290" marB="34290" anchor="ctr"/>
                </a:tc>
                <a:tc>
                  <a:txBody>
                    <a:bodyPr/>
                    <a:lstStyle/>
                    <a:p>
                      <a:pPr marL="0" marR="0" lvl="1" indent="-228600" algn="l" defTabSz="914400" rtl="0" eaLnBrk="1" fontAlgn="auto" latinLnBrk="0" hangingPunct="1">
                        <a:lnSpc>
                          <a:spcPct val="100000"/>
                        </a:lnSpc>
                        <a:spcBef>
                          <a:spcPts val="0"/>
                        </a:spcBef>
                        <a:spcAft>
                          <a:spcPts val="0"/>
                        </a:spcAft>
                        <a:buClr>
                          <a:srgbClr val="00B4E1"/>
                        </a:buClr>
                        <a:buSzTx/>
                        <a:buFont typeface="Arial" pitchFamily="34" charset="0"/>
                        <a:buNone/>
                        <a:tabLst/>
                        <a:defRPr/>
                      </a:pPr>
                      <a:r>
                        <a:rPr kumimoji="0" lang="en-US" sz="1100" b="0" i="0" u="none" strike="noStrike" kern="1200" cap="none" spc="-20" normalizeH="0" baseline="0" noProof="0" dirty="0">
                          <a:ln>
                            <a:noFill/>
                          </a:ln>
                          <a:solidFill>
                            <a:schemeClr val="tx1"/>
                          </a:solidFill>
                          <a:effectLst/>
                          <a:uLnTx/>
                          <a:uFillTx/>
                          <a:latin typeface="Arial" pitchFamily="34" charset="0"/>
                          <a:ea typeface="+mn-ea"/>
                          <a:cs typeface="Arial" pitchFamily="34" charset="0"/>
                        </a:rPr>
                        <a:t>Marijuana taxation</a:t>
                      </a:r>
                    </a:p>
                  </a:txBody>
                  <a:tcPr marL="68580" marR="68580" marT="34290" marB="34290" anchor="ctr"/>
                </a:tc>
                <a:extLst>
                  <a:ext uri="{0D108BD9-81ED-4DB2-BD59-A6C34878D82A}">
                    <a16:rowId xmlns:a16="http://schemas.microsoft.com/office/drawing/2014/main" xmlns="" val="10011"/>
                  </a:ext>
                </a:extLst>
              </a:tr>
            </a:tbl>
          </a:graphicData>
        </a:graphic>
      </p:graphicFrame>
      <p:sp>
        <p:nvSpPr>
          <p:cNvPr id="8" name="Text Placeholder 3"/>
          <p:cNvSpPr>
            <a:spLocks noGrp="1"/>
          </p:cNvSpPr>
          <p:nvPr>
            <p:ph type="body" sz="quarter" idx="4294967295"/>
          </p:nvPr>
        </p:nvSpPr>
        <p:spPr>
          <a:xfrm>
            <a:off x="1740091" y="733697"/>
            <a:ext cx="6171010" cy="274320"/>
          </a:xfrm>
          <a:prstGeom prst="rect">
            <a:avLst/>
          </a:prstGeom>
        </p:spPr>
        <p:txBody>
          <a:bodyPr/>
          <a:lstStyle/>
          <a:p>
            <a:r>
              <a:rPr lang="en-US" dirty="0">
                <a:solidFill>
                  <a:schemeClr val="bg1"/>
                </a:solidFill>
              </a:rPr>
              <a:t>Overlapping jurisdiction complicates the path forward for larger bills </a:t>
            </a:r>
          </a:p>
          <a:p>
            <a:endParaRPr lang="en-US" dirty="0">
              <a:solidFill>
                <a:schemeClr val="bg2">
                  <a:lumMod val="75000"/>
                </a:schemeClr>
              </a:solidFill>
            </a:endParaRPr>
          </a:p>
        </p:txBody>
      </p:sp>
    </p:spTree>
    <p:extLst>
      <p:ext uri="{BB962C8B-B14F-4D97-AF65-F5344CB8AC3E}">
        <p14:creationId xmlns:p14="http://schemas.microsoft.com/office/powerpoint/2010/main" val="14930638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9869" y="205484"/>
            <a:ext cx="8620019" cy="801384"/>
          </a:xfrm>
        </p:spPr>
        <p:txBody>
          <a:bodyPr/>
          <a:lstStyle/>
          <a:p>
            <a:r>
              <a:rPr lang="en-US" sz="1600" b="1" dirty="0">
                <a:solidFill>
                  <a:schemeClr val="bg1"/>
                </a:solidFill>
              </a:rPr>
              <a:t>Legalization could increase marijuana use, but could decrease consumption and excise tax revenue from other products such as alcohol</a:t>
            </a:r>
            <a:br>
              <a:rPr lang="en-US" sz="1600" b="1" dirty="0">
                <a:solidFill>
                  <a:schemeClr val="bg1"/>
                </a:solidFill>
              </a:rPr>
            </a:br>
            <a:endParaRPr lang="en-US" sz="1600" b="1" dirty="0">
              <a:solidFill>
                <a:schemeClr val="bg1"/>
              </a:solidFill>
            </a:endParaRPr>
          </a:p>
        </p:txBody>
      </p:sp>
      <p:sp>
        <p:nvSpPr>
          <p:cNvPr id="3" name="Subtitle 2"/>
          <p:cNvSpPr>
            <a:spLocks noGrp="1"/>
          </p:cNvSpPr>
          <p:nvPr>
            <p:ph type="subTitle" idx="1"/>
          </p:nvPr>
        </p:nvSpPr>
        <p:spPr/>
        <p:txBody>
          <a:bodyPr/>
          <a:lstStyle/>
          <a:p>
            <a:pPr algn="ctr"/>
            <a:endParaRPr lang="en-US" sz="1800" dirty="0" smtClean="0"/>
          </a:p>
        </p:txBody>
      </p:sp>
      <p:sp>
        <p:nvSpPr>
          <p:cNvPr id="4" name="Text Placeholder 3"/>
          <p:cNvSpPr>
            <a:spLocks noGrp="1"/>
          </p:cNvSpPr>
          <p:nvPr>
            <p:ph type="body" idx="4294967295"/>
          </p:nvPr>
        </p:nvSpPr>
        <p:spPr>
          <a:xfrm>
            <a:off x="4572000" y="0"/>
            <a:ext cx="4572000" cy="5143500"/>
          </a:xfrm>
        </p:spPr>
        <p:txBody>
          <a:bodyPr/>
          <a:lstStyle/>
          <a:p>
            <a:endParaRPr lang="en-US" dirty="0" smtClean="0"/>
          </a:p>
          <a:p>
            <a:pPr>
              <a:buNone/>
            </a:pPr>
            <a:r>
              <a:rPr lang="en-US" dirty="0" smtClean="0"/>
              <a:t> </a:t>
            </a:r>
            <a:endParaRPr lang="en-US" dirty="0"/>
          </a:p>
        </p:txBody>
      </p:sp>
      <p:grpSp>
        <p:nvGrpSpPr>
          <p:cNvPr id="8" name="Group 7"/>
          <p:cNvGrpSpPr/>
          <p:nvPr/>
        </p:nvGrpSpPr>
        <p:grpSpPr>
          <a:xfrm>
            <a:off x="565079" y="760288"/>
            <a:ext cx="8280969" cy="3753221"/>
            <a:chOff x="959709" y="2339122"/>
            <a:chExt cx="7221407" cy="3956171"/>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709" y="2339122"/>
              <a:ext cx="7221407" cy="3956171"/>
            </a:xfrm>
            <a:prstGeom prst="rect">
              <a:avLst/>
            </a:prstGeom>
          </p:spPr>
        </p:pic>
        <p:sp>
          <p:nvSpPr>
            <p:cNvPr id="10" name="Rectangle 9"/>
            <p:cNvSpPr/>
            <p:nvPr/>
          </p:nvSpPr>
          <p:spPr>
            <a:xfrm>
              <a:off x="6180992" y="5711657"/>
              <a:ext cx="1925516" cy="5011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b="1" dirty="0">
                <a:solidFill>
                  <a:schemeClr val="bg1"/>
                </a:solidFill>
              </a:endParaRPr>
            </a:p>
          </p:txBody>
        </p:sp>
      </p:grpSp>
    </p:spTree>
    <p:extLst>
      <p:ext uri="{BB962C8B-B14F-4D97-AF65-F5344CB8AC3E}">
        <p14:creationId xmlns:p14="http://schemas.microsoft.com/office/powerpoint/2010/main" val="1092503493"/>
      </p:ext>
    </p:extLst>
  </p:cSld>
  <p:clrMapOvr>
    <a:masterClrMapping/>
  </p:clrMapOvr>
  <p:transition>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994" y="313460"/>
            <a:ext cx="8228013" cy="542600"/>
          </a:xfrm>
        </p:spPr>
        <p:txBody>
          <a:bodyPr/>
          <a:lstStyle/>
          <a:p>
            <a:pPr algn="ctr"/>
            <a:r>
              <a:rPr lang="en-US" sz="2400" b="1" dirty="0">
                <a:solidFill>
                  <a:schemeClr val="bg1"/>
                </a:solidFill>
              </a:rPr>
              <a:t>What’s Next For Legalization in Congress</a:t>
            </a:r>
          </a:p>
        </p:txBody>
      </p:sp>
      <p:sp>
        <p:nvSpPr>
          <p:cNvPr id="3" name="Text Placeholder 2"/>
          <p:cNvSpPr>
            <a:spLocks noGrp="1"/>
          </p:cNvSpPr>
          <p:nvPr>
            <p:ph type="body" sz="quarter" idx="10"/>
          </p:nvPr>
        </p:nvSpPr>
        <p:spPr>
          <a:xfrm>
            <a:off x="457201" y="837606"/>
            <a:ext cx="8228013" cy="274320"/>
          </a:xfrm>
        </p:spPr>
        <p:txBody>
          <a:bodyPr/>
          <a:lstStyle/>
          <a:p>
            <a:pPr algn="ctr"/>
            <a:r>
              <a:rPr lang="en-US" dirty="0">
                <a:solidFill>
                  <a:schemeClr val="bg1"/>
                </a:solidFill>
              </a:rPr>
              <a:t>Some measures could reach the House Floor, Senate approach is unclear</a:t>
            </a:r>
          </a:p>
        </p:txBody>
      </p:sp>
      <p:sp>
        <p:nvSpPr>
          <p:cNvPr id="4" name="Text Placeholder 3"/>
          <p:cNvSpPr>
            <a:spLocks noGrp="1"/>
          </p:cNvSpPr>
          <p:nvPr>
            <p:ph type="body" sz="quarter" idx="13"/>
          </p:nvPr>
        </p:nvSpPr>
        <p:spPr>
          <a:xfrm>
            <a:off x="1485901" y="4769169"/>
            <a:ext cx="5284694" cy="205740"/>
          </a:xfrm>
        </p:spPr>
        <p:txBody>
          <a:bodyPr/>
          <a:lstStyle/>
          <a:p>
            <a:r>
              <a:rPr lang="en-US" sz="600" dirty="0"/>
              <a:t>Sources: ”</a:t>
            </a:r>
            <a:r>
              <a:rPr lang="en-US" sz="600" dirty="0">
                <a:hlinkClick r:id="rId2"/>
              </a:rPr>
              <a:t>Sen. Chuck Grassley talks DACA, marijuana and more in Council Bluffs</a:t>
            </a:r>
            <a:r>
              <a:rPr lang="en-US" sz="600" dirty="0"/>
              <a:t>,” Omaha-World Herald; </a:t>
            </a:r>
            <a:r>
              <a:rPr lang="en-US" sz="600" dirty="0">
                <a:hlinkClick r:id="rId3"/>
              </a:rPr>
              <a:t>Senate Judiciary Committee Hearing Transcript</a:t>
            </a:r>
            <a:r>
              <a:rPr lang="en-US" sz="600" dirty="0"/>
              <a:t>; “</a:t>
            </a:r>
            <a:r>
              <a:rPr lang="en-US" sz="600" dirty="0">
                <a:hlinkClick r:id="rId4"/>
              </a:rPr>
              <a:t>Farm Bill With Small Tweaks on Food Aid Headed For Floor Votes</a:t>
            </a:r>
            <a:r>
              <a:rPr lang="en-US" sz="600" dirty="0"/>
              <a:t>,” Bloomberg Government. </a:t>
            </a:r>
          </a:p>
        </p:txBody>
      </p:sp>
      <p:sp>
        <p:nvSpPr>
          <p:cNvPr id="5" name="Text Placeholder 2"/>
          <p:cNvSpPr txBox="1">
            <a:spLocks/>
          </p:cNvSpPr>
          <p:nvPr/>
        </p:nvSpPr>
        <p:spPr>
          <a:xfrm>
            <a:off x="308225" y="1373324"/>
            <a:ext cx="4687357" cy="3018436"/>
          </a:xfrm>
          <a:prstGeom prst="rect">
            <a:avLst/>
          </a:prstGeom>
        </p:spPr>
        <p:txBody>
          <a:bodyPr vert="horz" lIns="0" tIns="34290" rIns="0" bIns="34290" rtlCol="0">
            <a:noAutofit/>
          </a:bodyPr>
          <a:lstStyle>
            <a:lvl1pPr marL="0" indent="0" algn="l" defTabSz="914400" rtl="0" eaLnBrk="1" latinLnBrk="0" hangingPunct="1">
              <a:spcBef>
                <a:spcPts val="0"/>
              </a:spcBef>
              <a:buClr>
                <a:srgbClr val="81DD00"/>
              </a:buClr>
              <a:buFont typeface="Arial" panose="020B0604020202020204" pitchFamily="34" charset="0"/>
              <a:buNone/>
              <a:defRPr kumimoji="0" lang="en-US" sz="1600" b="0" i="0" u="none" strike="noStrike" kern="1200" cap="none" spc="0" normalizeH="0" baseline="0">
                <a:ln>
                  <a:noFill/>
                </a:ln>
                <a:solidFill>
                  <a:schemeClr val="tx1">
                    <a:lumMod val="50000"/>
                    <a:lumOff val="50000"/>
                  </a:schemeClr>
                </a:solidFill>
                <a:effectLst/>
                <a:uLnTx/>
                <a:uFillTx/>
                <a:latin typeface="Arial" pitchFamily="34" charset="0"/>
                <a:ea typeface="+mn-ea"/>
                <a:cs typeface="Arial" pitchFamily="34" charset="0"/>
              </a:defRPr>
            </a:lvl1pPr>
            <a:lvl2pPr marL="457200" indent="-228600" algn="l" defTabSz="914400" rtl="0" eaLnBrk="1" latinLnBrk="0" hangingPunct="1">
              <a:spcBef>
                <a:spcPts val="0"/>
              </a:spcBef>
              <a:buClr>
                <a:srgbClr val="81DD00"/>
              </a:buClr>
              <a:buFont typeface="Arial" panose="020B0604020202020204" pitchFamily="34" charset="0"/>
              <a:buChar char="•"/>
              <a:defRPr sz="1600" kern="1200">
                <a:solidFill>
                  <a:schemeClr val="tx1"/>
                </a:solidFill>
                <a:latin typeface="Arial" pitchFamily="34" charset="0"/>
                <a:ea typeface="+mn-ea"/>
                <a:cs typeface="Arial" pitchFamily="34" charset="0"/>
              </a:defRPr>
            </a:lvl2pPr>
            <a:lvl3pPr marL="685800" indent="-228600" algn="l" defTabSz="914400" rtl="0" eaLnBrk="1" latinLnBrk="0" hangingPunct="1">
              <a:spcBef>
                <a:spcPts val="0"/>
              </a:spcBef>
              <a:buClr>
                <a:srgbClr val="81DD00"/>
              </a:buClr>
              <a:buFont typeface="Arial" pitchFamily="34" charset="0"/>
              <a:buChar char="•"/>
              <a:defRPr sz="1400" kern="1200">
                <a:solidFill>
                  <a:schemeClr val="tx1"/>
                </a:solidFill>
                <a:latin typeface="Arial" pitchFamily="34" charset="0"/>
                <a:ea typeface="+mn-ea"/>
                <a:cs typeface="Arial" pitchFamily="34" charset="0"/>
              </a:defRPr>
            </a:lvl3pPr>
            <a:lvl4pPr marL="914400" indent="-228600" algn="l" defTabSz="914400" rtl="0" eaLnBrk="1" latinLnBrk="0" hangingPunct="1">
              <a:spcBef>
                <a:spcPts val="0"/>
              </a:spcBef>
              <a:buClr>
                <a:srgbClr val="81DD00"/>
              </a:buClr>
              <a:buFont typeface="Arial" panose="020B0604020202020204" pitchFamily="34" charset="0"/>
              <a:buChar char="•"/>
              <a:tabLst/>
              <a:defRPr sz="1400" kern="1200">
                <a:solidFill>
                  <a:schemeClr val="tx1"/>
                </a:solidFill>
                <a:latin typeface="Arial" pitchFamily="34" charset="0"/>
                <a:ea typeface="+mn-ea"/>
                <a:cs typeface="Arial" pitchFamily="34" charset="0"/>
              </a:defRPr>
            </a:lvl4pPr>
            <a:lvl5pPr marL="1146175" indent="-231775" algn="l" defTabSz="914400" rtl="0" eaLnBrk="1" latinLnBrk="0" hangingPunct="1">
              <a:spcBef>
                <a:spcPts val="0"/>
              </a:spcBef>
              <a:buClr>
                <a:srgbClr val="81DD00"/>
              </a:buClr>
              <a:buFont typeface="Arial" pitchFamily="34" charset="0"/>
              <a:buChar char="•"/>
              <a:defRPr sz="1400" kern="1200" baseline="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200" b="1" dirty="0">
                <a:solidFill>
                  <a:schemeClr val="bg1"/>
                </a:solidFill>
              </a:rPr>
              <a:t>With many committees sharing oversight, an omnibus marijuana bill could be difficult to pass</a:t>
            </a:r>
          </a:p>
          <a:p>
            <a:pPr marL="214313" indent="-214313">
              <a:buFont typeface="Arial" panose="020B0604020202020204" pitchFamily="34" charset="0"/>
              <a:buChar char="•"/>
            </a:pPr>
            <a:r>
              <a:rPr lang="en-US" sz="1200" dirty="0">
                <a:solidFill>
                  <a:schemeClr val="bg1"/>
                </a:solidFill>
              </a:rPr>
              <a:t>Finance Committee Chairman </a:t>
            </a:r>
            <a:r>
              <a:rPr lang="en-US" sz="1200" dirty="0" smtClean="0">
                <a:solidFill>
                  <a:schemeClr val="bg1"/>
                </a:solidFill>
              </a:rPr>
              <a:t>Grassley </a:t>
            </a:r>
            <a:r>
              <a:rPr lang="en-US" sz="1200" dirty="0">
                <a:solidFill>
                  <a:schemeClr val="bg1"/>
                </a:solidFill>
              </a:rPr>
              <a:t>(</a:t>
            </a:r>
            <a:r>
              <a:rPr lang="en-US" sz="1200" dirty="0" smtClean="0">
                <a:solidFill>
                  <a:schemeClr val="bg1"/>
                </a:solidFill>
              </a:rPr>
              <a:t>R-IA) </a:t>
            </a:r>
            <a:r>
              <a:rPr lang="en-US" sz="1200" dirty="0">
                <a:solidFill>
                  <a:schemeClr val="bg1"/>
                </a:solidFill>
              </a:rPr>
              <a:t>praised White House move to rescind the Obama administration's approach</a:t>
            </a:r>
          </a:p>
          <a:p>
            <a:pPr marL="214313" indent="-214313">
              <a:buFont typeface="Arial" panose="020B0604020202020204" pitchFamily="34" charset="0"/>
              <a:buChar char="•"/>
            </a:pPr>
            <a:r>
              <a:rPr lang="en-US" sz="1200" dirty="0">
                <a:solidFill>
                  <a:schemeClr val="bg1"/>
                </a:solidFill>
              </a:rPr>
              <a:t>Senate Judiciary Chairman </a:t>
            </a:r>
            <a:r>
              <a:rPr lang="en-US" sz="1200" dirty="0" smtClean="0">
                <a:solidFill>
                  <a:schemeClr val="bg1"/>
                </a:solidFill>
              </a:rPr>
              <a:t>Graham </a:t>
            </a:r>
            <a:r>
              <a:rPr lang="en-US" sz="1200" dirty="0">
                <a:solidFill>
                  <a:schemeClr val="bg1"/>
                </a:solidFill>
              </a:rPr>
              <a:t/>
            </a:r>
            <a:br>
              <a:rPr lang="en-US" sz="1200" dirty="0">
                <a:solidFill>
                  <a:schemeClr val="bg1"/>
                </a:solidFill>
              </a:rPr>
            </a:br>
            <a:r>
              <a:rPr lang="en-US" sz="1200" dirty="0">
                <a:solidFill>
                  <a:schemeClr val="bg1"/>
                </a:solidFill>
              </a:rPr>
              <a:t>(</a:t>
            </a:r>
            <a:r>
              <a:rPr lang="en-US" sz="1200" dirty="0" smtClean="0">
                <a:solidFill>
                  <a:schemeClr val="bg1"/>
                </a:solidFill>
              </a:rPr>
              <a:t>R-SC) </a:t>
            </a:r>
            <a:r>
              <a:rPr lang="en-US" sz="1200" dirty="0">
                <a:solidFill>
                  <a:schemeClr val="bg1"/>
                </a:solidFill>
              </a:rPr>
              <a:t>has expressed openness to medical use, though not recreational</a:t>
            </a:r>
          </a:p>
          <a:p>
            <a:pPr marL="214313" indent="-214313">
              <a:buFont typeface="Arial" panose="020B0604020202020204" pitchFamily="34" charset="0"/>
              <a:buChar char="•"/>
            </a:pPr>
            <a:r>
              <a:rPr lang="en-US" sz="1200" dirty="0">
                <a:solidFill>
                  <a:schemeClr val="bg1"/>
                </a:solidFill>
              </a:rPr>
              <a:t>Senate Majority Leader </a:t>
            </a:r>
            <a:r>
              <a:rPr lang="en-US" sz="1200" dirty="0" smtClean="0">
                <a:solidFill>
                  <a:schemeClr val="bg1"/>
                </a:solidFill>
              </a:rPr>
              <a:t>McConnell </a:t>
            </a:r>
            <a:r>
              <a:rPr lang="en-US" sz="1200" dirty="0">
                <a:solidFill>
                  <a:schemeClr val="bg1"/>
                </a:solidFill>
              </a:rPr>
              <a:t>(</a:t>
            </a:r>
            <a:r>
              <a:rPr lang="en-US" sz="1200" dirty="0" smtClean="0">
                <a:solidFill>
                  <a:schemeClr val="bg1"/>
                </a:solidFill>
              </a:rPr>
              <a:t>R-KY) </a:t>
            </a:r>
            <a:r>
              <a:rPr lang="en-US" sz="1200" dirty="0">
                <a:solidFill>
                  <a:schemeClr val="bg1"/>
                </a:solidFill>
              </a:rPr>
              <a:t>supports hemp legalization, hasn’t backed broader marijuana legalization  </a:t>
            </a:r>
          </a:p>
          <a:p>
            <a:pPr marL="214313" indent="-214313">
              <a:buFont typeface="Arial" panose="020B0604020202020204" pitchFamily="34" charset="0"/>
              <a:buChar char="•"/>
            </a:pPr>
            <a:endParaRPr lang="en-US" sz="1200" dirty="0">
              <a:solidFill>
                <a:schemeClr val="bg1"/>
              </a:solidFill>
            </a:endParaRPr>
          </a:p>
          <a:p>
            <a:r>
              <a:rPr lang="en-US" sz="1200" b="1" dirty="0">
                <a:solidFill>
                  <a:schemeClr val="bg1"/>
                </a:solidFill>
              </a:rPr>
              <a:t>Speaker Nancy Pelosi (D-Calif.) said path forward depends on the White House position</a:t>
            </a:r>
          </a:p>
          <a:p>
            <a:pPr marL="214313" indent="-214313">
              <a:buFont typeface="Arial" panose="020B0604020202020204" pitchFamily="34" charset="0"/>
              <a:buChar char="•"/>
            </a:pPr>
            <a:r>
              <a:rPr lang="en-US" sz="1200" dirty="0">
                <a:solidFill>
                  <a:schemeClr val="bg1"/>
                </a:solidFill>
              </a:rPr>
              <a:t>President Trump expressed support for previous version of Warren-Gardner bill, S. 3032 in the 115</a:t>
            </a:r>
            <a:r>
              <a:rPr lang="en-US" sz="1200" baseline="30000" dirty="0">
                <a:solidFill>
                  <a:schemeClr val="bg1"/>
                </a:solidFill>
              </a:rPr>
              <a:t>th</a:t>
            </a:r>
            <a:r>
              <a:rPr lang="en-US" sz="1200" dirty="0">
                <a:solidFill>
                  <a:schemeClr val="bg1"/>
                </a:solidFill>
              </a:rPr>
              <a:t> Congress </a:t>
            </a:r>
          </a:p>
          <a:p>
            <a:endParaRPr lang="en-US" sz="1200" b="1" dirty="0">
              <a:solidFill>
                <a:schemeClr val="tx1"/>
              </a:solidFill>
            </a:endParaRPr>
          </a:p>
        </p:txBody>
      </p:sp>
      <p:pic>
        <p:nvPicPr>
          <p:cNvPr id="3076" name="Picture 4" descr="https://www.grassley.senate.gov/sites/default/files/constituents/Grassley_Chuck-092617-RMB-082a.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r="7792"/>
          <a:stretch/>
        </p:blipFill>
        <p:spPr bwMode="auto">
          <a:xfrm>
            <a:off x="6609231" y="1373324"/>
            <a:ext cx="912042" cy="1236387"/>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s://www.lgraham.senate.gov/public/_cache/files/96fb0886-9c5a-4513-ad20-31989e9b91a0/hires-graham-080106-18270--0014-r-cff-context.jpg"/>
          <p:cNvPicPr>
            <a:picLocks noChangeAspect="1" noChangeArrowheads="1"/>
          </p:cNvPicPr>
          <p:nvPr/>
        </p:nvPicPr>
        <p:blipFill rotWithShape="1">
          <a:blip r:embed="rId6">
            <a:extLst>
              <a:ext uri="{28A0092B-C50C-407E-A947-70E740481C1C}">
                <a14:useLocalDpi xmlns:a14="http://schemas.microsoft.com/office/drawing/2010/main" val="0"/>
              </a:ext>
            </a:extLst>
          </a:blip>
          <a:srcRect l="21977" r="10150" b="27704"/>
          <a:stretch/>
        </p:blipFill>
        <p:spPr bwMode="auto">
          <a:xfrm>
            <a:off x="5365377" y="1373324"/>
            <a:ext cx="914400" cy="1234313"/>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http://bioguide.congress.gov/bioguide/photo/M/M000355.jpg"/>
          <p:cNvPicPr>
            <a:picLocks noChangeAspect="1" noChangeArrowheads="1"/>
          </p:cNvPicPr>
          <p:nvPr/>
        </p:nvPicPr>
        <p:blipFill rotWithShape="1">
          <a:blip r:embed="rId7">
            <a:extLst>
              <a:ext uri="{28A0092B-C50C-407E-A947-70E740481C1C}">
                <a14:useLocalDpi xmlns:a14="http://schemas.microsoft.com/office/drawing/2010/main" val="0"/>
              </a:ext>
            </a:extLst>
          </a:blip>
          <a:srcRect l="5345" r="4453"/>
          <a:stretch/>
        </p:blipFill>
        <p:spPr bwMode="auto">
          <a:xfrm>
            <a:off x="5365377" y="2921180"/>
            <a:ext cx="917254" cy="1238714"/>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5365377" y="2607637"/>
            <a:ext cx="786653" cy="229693"/>
          </a:xfrm>
          <a:prstGeom prst="rect">
            <a:avLst/>
          </a:prstGeom>
          <a:noFill/>
        </p:spPr>
        <p:txBody>
          <a:bodyPr wrap="square" lIns="0" tIns="34290" rIns="0" bIns="34290" rtlCol="0">
            <a:noAutofit/>
          </a:bodyPr>
          <a:lstStyle/>
          <a:p>
            <a:pPr>
              <a:buClr>
                <a:srgbClr val="FFFFFF"/>
              </a:buClr>
            </a:pPr>
            <a:r>
              <a:rPr lang="en-US" sz="825" dirty="0">
                <a:latin typeface="Arial" pitchFamily="34" charset="0"/>
                <a:cs typeface="Arial" pitchFamily="34" charset="0"/>
              </a:rPr>
              <a:t>Graham</a:t>
            </a:r>
          </a:p>
        </p:txBody>
      </p:sp>
      <p:sp>
        <p:nvSpPr>
          <p:cNvPr id="13" name="TextBox 12"/>
          <p:cNvSpPr txBox="1"/>
          <p:nvPr/>
        </p:nvSpPr>
        <p:spPr>
          <a:xfrm>
            <a:off x="6609231" y="2607637"/>
            <a:ext cx="786653" cy="229693"/>
          </a:xfrm>
          <a:prstGeom prst="rect">
            <a:avLst/>
          </a:prstGeom>
          <a:noFill/>
        </p:spPr>
        <p:txBody>
          <a:bodyPr wrap="square" lIns="0" tIns="34290" rIns="0" bIns="34290" rtlCol="0">
            <a:noAutofit/>
          </a:bodyPr>
          <a:lstStyle/>
          <a:p>
            <a:pPr>
              <a:buClr>
                <a:srgbClr val="FFFFFF"/>
              </a:buClr>
            </a:pPr>
            <a:r>
              <a:rPr lang="en-US" sz="825" dirty="0">
                <a:latin typeface="Arial" pitchFamily="34" charset="0"/>
                <a:cs typeface="Arial" pitchFamily="34" charset="0"/>
              </a:rPr>
              <a:t>Grassley</a:t>
            </a:r>
          </a:p>
        </p:txBody>
      </p:sp>
      <p:sp>
        <p:nvSpPr>
          <p:cNvPr id="14" name="TextBox 13"/>
          <p:cNvSpPr txBox="1"/>
          <p:nvPr/>
        </p:nvSpPr>
        <p:spPr>
          <a:xfrm>
            <a:off x="5365377" y="4159894"/>
            <a:ext cx="786653" cy="229693"/>
          </a:xfrm>
          <a:prstGeom prst="rect">
            <a:avLst/>
          </a:prstGeom>
          <a:noFill/>
        </p:spPr>
        <p:txBody>
          <a:bodyPr wrap="square" lIns="0" tIns="34290" rIns="0" bIns="34290" rtlCol="0">
            <a:noAutofit/>
          </a:bodyPr>
          <a:lstStyle/>
          <a:p>
            <a:pPr>
              <a:buClr>
                <a:srgbClr val="FFFFFF"/>
              </a:buClr>
            </a:pPr>
            <a:r>
              <a:rPr lang="en-US" sz="825" dirty="0">
                <a:latin typeface="Arial" pitchFamily="34" charset="0"/>
                <a:cs typeface="Arial" pitchFamily="34" charset="0"/>
              </a:rPr>
              <a:t>McConnell</a:t>
            </a:r>
          </a:p>
        </p:txBody>
      </p:sp>
      <p:pic>
        <p:nvPicPr>
          <p:cNvPr id="22" name="Picture 6" descr="https://www.speaker.gov/wp-content/uploads/2019/04/Pelosi.Official.Photo_.Low_.Res_.jpg"/>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4813" r="3741"/>
          <a:stretch/>
        </p:blipFill>
        <p:spPr bwMode="auto">
          <a:xfrm>
            <a:off x="6609231" y="2921180"/>
            <a:ext cx="912042" cy="1238714"/>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6609231" y="4159894"/>
            <a:ext cx="786653" cy="229693"/>
          </a:xfrm>
          <a:prstGeom prst="rect">
            <a:avLst/>
          </a:prstGeom>
          <a:noFill/>
        </p:spPr>
        <p:txBody>
          <a:bodyPr wrap="square" lIns="0" tIns="34290" rIns="0" bIns="34290" rtlCol="0">
            <a:noAutofit/>
          </a:bodyPr>
          <a:lstStyle/>
          <a:p>
            <a:pPr>
              <a:buClr>
                <a:srgbClr val="FFFFFF"/>
              </a:buClr>
            </a:pPr>
            <a:r>
              <a:rPr lang="en-US" sz="825" dirty="0">
                <a:latin typeface="Arial" pitchFamily="34" charset="0"/>
                <a:cs typeface="Arial" pitchFamily="34" charset="0"/>
              </a:rPr>
              <a:t>Pelosi</a:t>
            </a:r>
          </a:p>
        </p:txBody>
      </p:sp>
    </p:spTree>
    <p:extLst>
      <p:ext uri="{BB962C8B-B14F-4D97-AF65-F5344CB8AC3E}">
        <p14:creationId xmlns:p14="http://schemas.microsoft.com/office/powerpoint/2010/main" val="3163284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456065"/>
            <a:ext cx="6858000" cy="1790700"/>
          </a:xfrm>
        </p:spPr>
        <p:txBody>
          <a:bodyPr/>
          <a:lstStyle/>
          <a:p>
            <a:r>
              <a:rPr lang="en-US" sz="3300" dirty="0">
                <a:solidFill>
                  <a:schemeClr val="bg1"/>
                </a:solidFill>
              </a:rPr>
              <a:t>Thank You</a:t>
            </a:r>
            <a:br>
              <a:rPr lang="en-US" sz="3300" dirty="0">
                <a:solidFill>
                  <a:schemeClr val="bg1"/>
                </a:solidFill>
              </a:rPr>
            </a:br>
            <a:r>
              <a:rPr lang="en-US" sz="3300" dirty="0">
                <a:solidFill>
                  <a:schemeClr val="bg1"/>
                </a:solidFill>
              </a:rPr>
              <a:t/>
            </a:r>
            <a:br>
              <a:rPr lang="en-US" sz="3300" dirty="0">
                <a:solidFill>
                  <a:schemeClr val="bg1"/>
                </a:solidFill>
              </a:rPr>
            </a:br>
            <a:r>
              <a:rPr lang="en-US" sz="2400" dirty="0">
                <a:solidFill>
                  <a:schemeClr val="bg1"/>
                </a:solidFill>
              </a:rPr>
              <a:t>Questions or Concerns?</a:t>
            </a:r>
          </a:p>
        </p:txBody>
      </p:sp>
    </p:spTree>
    <p:extLst>
      <p:ext uri="{BB962C8B-B14F-4D97-AF65-F5344CB8AC3E}">
        <p14:creationId xmlns:p14="http://schemas.microsoft.com/office/powerpoint/2010/main" val="19984093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hape 121"/>
          <p:cNvSpPr txBox="1">
            <a:spLocks noGrp="1"/>
          </p:cNvSpPr>
          <p:nvPr>
            <p:ph type="title"/>
          </p:nvPr>
        </p:nvSpPr>
        <p:spPr>
          <a:xfrm>
            <a:off x="646113" y="1016000"/>
            <a:ext cx="3426157" cy="973138"/>
          </a:xfrm>
        </p:spPr>
        <p:txBody>
          <a:bodyPr/>
          <a:lstStyle/>
          <a:p>
            <a:pPr algn="ctr" eaLnBrk="1" hangingPunct="1">
              <a:spcBef>
                <a:spcPct val="0"/>
              </a:spcBef>
              <a:buClr>
                <a:srgbClr val="FFFFFF"/>
              </a:buClr>
              <a:buFont typeface="Nunito Sans" charset="0"/>
              <a:buNone/>
            </a:pPr>
            <a:endParaRPr lang="en-US" altLang="en-US" sz="2800" b="1" dirty="0">
              <a:solidFill>
                <a:srgbClr val="FFFFFF"/>
              </a:solidFill>
              <a:latin typeface="Arial" charset="0"/>
              <a:ea typeface="Arial" charset="0"/>
              <a:cs typeface="Arial" charset="0"/>
              <a:sym typeface="Nunito Sans" charset="0"/>
            </a:endParaRPr>
          </a:p>
        </p:txBody>
      </p:sp>
      <p:sp>
        <p:nvSpPr>
          <p:cNvPr id="22531" name="Shape 123"/>
          <p:cNvSpPr>
            <a:spLocks noGrp="1"/>
          </p:cNvSpPr>
          <p:nvPr>
            <p:ph type="sldNum" sz="quarter" idx="10"/>
          </p:nvPr>
        </p:nvSpPr>
        <p:spPr>
          <a:noFill/>
        </p:spPr>
        <p:txBody>
          <a:bodyPr/>
          <a:lstStyle>
            <a:lvl1pPr>
              <a:defRPr sz="1400">
                <a:solidFill>
                  <a:srgbClr val="000000"/>
                </a:solidFill>
                <a:latin typeface="Arial" charset="0"/>
                <a:ea typeface="Arial" charset="0"/>
                <a:cs typeface="Arial" charset="0"/>
                <a:sym typeface="Arial" charset="0"/>
              </a:defRPr>
            </a:lvl1pPr>
            <a:lvl2pPr marL="742950" indent="-285750">
              <a:defRPr sz="1400">
                <a:solidFill>
                  <a:srgbClr val="000000"/>
                </a:solidFill>
                <a:latin typeface="Arial" charset="0"/>
                <a:ea typeface="Arial" charset="0"/>
                <a:cs typeface="Arial" charset="0"/>
                <a:sym typeface="Arial" charset="0"/>
              </a:defRPr>
            </a:lvl2pPr>
            <a:lvl3pPr marL="1143000" indent="-228600">
              <a:defRPr sz="1400">
                <a:solidFill>
                  <a:srgbClr val="000000"/>
                </a:solidFill>
                <a:latin typeface="Arial" charset="0"/>
                <a:ea typeface="Arial" charset="0"/>
                <a:cs typeface="Arial" charset="0"/>
                <a:sym typeface="Arial" charset="0"/>
              </a:defRPr>
            </a:lvl3pPr>
            <a:lvl4pPr marL="1600200" indent="-228600">
              <a:defRPr sz="1400">
                <a:solidFill>
                  <a:srgbClr val="000000"/>
                </a:solidFill>
                <a:latin typeface="Arial" charset="0"/>
                <a:ea typeface="Arial" charset="0"/>
                <a:cs typeface="Arial" charset="0"/>
                <a:sym typeface="Arial" charset="0"/>
              </a:defRPr>
            </a:lvl4pPr>
            <a:lvl5pPr marL="2057400" indent="-22860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9pPr>
          </a:lstStyle>
          <a:p>
            <a:endParaRPr lang="en-US" altLang="en-US" sz="900" dirty="0"/>
          </a:p>
        </p:txBody>
      </p:sp>
      <p:sp>
        <p:nvSpPr>
          <p:cNvPr id="2" name="Rectangle 1"/>
          <p:cNvSpPr/>
          <p:nvPr/>
        </p:nvSpPr>
        <p:spPr>
          <a:xfrm>
            <a:off x="4680238" y="287677"/>
            <a:ext cx="4425662" cy="4278094"/>
          </a:xfrm>
          <a:prstGeom prst="rect">
            <a:avLst/>
          </a:prstGeom>
        </p:spPr>
        <p:txBody>
          <a:bodyPr wrap="square">
            <a:spAutoFit/>
          </a:bodyPr>
          <a:lstStyle/>
          <a:p>
            <a:r>
              <a:rPr lang="en-US" sz="1600" dirty="0">
                <a:solidFill>
                  <a:schemeClr val="tx1"/>
                </a:solidFill>
              </a:rPr>
              <a:t>D.C. and 10 states allow recreational </a:t>
            </a:r>
            <a:r>
              <a:rPr lang="en-US" sz="1600" dirty="0" smtClean="0">
                <a:solidFill>
                  <a:schemeClr val="tx1"/>
                </a:solidFill>
              </a:rPr>
              <a:t>marijuana use</a:t>
            </a:r>
            <a:endParaRPr lang="en-US" sz="1600" dirty="0">
              <a:solidFill>
                <a:schemeClr val="tx1"/>
              </a:solidFill>
            </a:endParaRPr>
          </a:p>
          <a:p>
            <a:endParaRPr lang="en-US" sz="1600" dirty="0">
              <a:solidFill>
                <a:schemeClr val="tx1"/>
              </a:solidFill>
            </a:endParaRPr>
          </a:p>
          <a:p>
            <a:r>
              <a:rPr lang="en-US" sz="1600" dirty="0">
                <a:solidFill>
                  <a:schemeClr val="tx1"/>
                </a:solidFill>
              </a:rPr>
              <a:t>More than 30 states have authorized medical marijuana or cannabis with low THC content</a:t>
            </a:r>
          </a:p>
          <a:p>
            <a:pPr marL="285750" indent="-285750">
              <a:buFont typeface="Arial" panose="020B0604020202020204" pitchFamily="34" charset="0"/>
              <a:buChar char="•"/>
            </a:pPr>
            <a:endParaRPr lang="en-US" sz="1600" dirty="0">
              <a:solidFill>
                <a:schemeClr val="tx1"/>
              </a:solidFill>
            </a:endParaRPr>
          </a:p>
          <a:p>
            <a:r>
              <a:rPr lang="en-US" sz="1600" dirty="0">
                <a:solidFill>
                  <a:schemeClr val="tx1"/>
                </a:solidFill>
              </a:rPr>
              <a:t>Proponents say legalization will raise tax revenue, aid patients, reduce prison population</a:t>
            </a:r>
          </a:p>
          <a:p>
            <a:pPr marL="285750" indent="-285750">
              <a:buFont typeface="Arial" panose="020B0604020202020204" pitchFamily="34" charset="0"/>
              <a:buChar char="•"/>
            </a:pPr>
            <a:endParaRPr lang="en-US" sz="1600" dirty="0">
              <a:solidFill>
                <a:schemeClr val="tx1"/>
              </a:solidFill>
            </a:endParaRPr>
          </a:p>
          <a:p>
            <a:r>
              <a:rPr lang="en-US" sz="1600" dirty="0">
                <a:solidFill>
                  <a:schemeClr val="tx1"/>
                </a:solidFill>
              </a:rPr>
              <a:t>Marijuana is the most commonly used illicit drug in the U.S.</a:t>
            </a:r>
          </a:p>
          <a:p>
            <a:pPr marL="285750" indent="-285750">
              <a:buFont typeface="Arial" panose="020B0604020202020204" pitchFamily="34" charset="0"/>
              <a:buChar char="•"/>
            </a:pPr>
            <a:r>
              <a:rPr lang="en-US" sz="1600" dirty="0">
                <a:solidFill>
                  <a:schemeClr val="tx1"/>
                </a:solidFill>
              </a:rPr>
              <a:t>About 9.6 percent of people aged 12 or older said they used </a:t>
            </a:r>
            <a:r>
              <a:rPr lang="en-US" sz="1600" dirty="0" smtClean="0">
                <a:solidFill>
                  <a:schemeClr val="tx1"/>
                </a:solidFill>
              </a:rPr>
              <a:t>marijuana within </a:t>
            </a:r>
            <a:r>
              <a:rPr lang="en-US" sz="1600" dirty="0">
                <a:solidFill>
                  <a:schemeClr val="tx1"/>
                </a:solidFill>
              </a:rPr>
              <a:t>the past month in 2017, up from 6.1 percent in 2008</a:t>
            </a:r>
          </a:p>
          <a:p>
            <a:pPr marL="285750" indent="-285750">
              <a:buFont typeface="Arial" panose="020B0604020202020204" pitchFamily="34" charset="0"/>
              <a:buChar char="•"/>
            </a:pPr>
            <a:r>
              <a:rPr lang="en-US" sz="1600" dirty="0">
                <a:solidFill>
                  <a:schemeClr val="tx1"/>
                </a:solidFill>
              </a:rPr>
              <a:t>Use among young people age 12 to 17 stayed relatively flat during that period</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9596" y="380144"/>
            <a:ext cx="3938662" cy="3945275"/>
          </a:xfrm>
          <a:prstGeom prst="rect">
            <a:avLst/>
          </a:prstGeom>
        </p:spPr>
      </p:pic>
    </p:spTree>
    <p:extLst>
      <p:ext uri="{BB962C8B-B14F-4D97-AF65-F5344CB8AC3E}">
        <p14:creationId xmlns:p14="http://schemas.microsoft.com/office/powerpoint/2010/main" val="207511679"/>
      </p:ext>
    </p:extLst>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algn="ctr"/>
            <a:endParaRPr lang="en-US" sz="1800" dirty="0"/>
          </a:p>
        </p:txBody>
      </p:sp>
      <p:sp>
        <p:nvSpPr>
          <p:cNvPr id="5" name="Title 4"/>
          <p:cNvSpPr>
            <a:spLocks noGrp="1"/>
          </p:cNvSpPr>
          <p:nvPr>
            <p:ph type="ctrTitle"/>
          </p:nvPr>
        </p:nvSpPr>
        <p:spPr>
          <a:xfrm>
            <a:off x="657009" y="276631"/>
            <a:ext cx="7343454" cy="678880"/>
          </a:xfrm>
        </p:spPr>
        <p:txBody>
          <a:bodyPr/>
          <a:lstStyle/>
          <a:p>
            <a:r>
              <a:rPr lang="en-US" sz="2400" dirty="0" smtClean="0">
                <a:solidFill>
                  <a:schemeClr val="bg1"/>
                </a:solidFill>
              </a:rPr>
              <a:t>	</a:t>
            </a:r>
            <a:r>
              <a:rPr lang="en-US" sz="2400" b="1" dirty="0" smtClean="0">
                <a:solidFill>
                  <a:schemeClr val="bg1"/>
                </a:solidFill>
              </a:rPr>
              <a:t>Cannabis </a:t>
            </a:r>
            <a:r>
              <a:rPr lang="en-US" sz="2400" b="1" dirty="0">
                <a:solidFill>
                  <a:schemeClr val="bg1"/>
                </a:solidFill>
              </a:rPr>
              <a:t>Programs in Almost Every State</a:t>
            </a:r>
            <a:br>
              <a:rPr lang="en-US" sz="2400" b="1" dirty="0">
                <a:solidFill>
                  <a:schemeClr val="bg1"/>
                </a:solidFill>
              </a:rPr>
            </a:br>
            <a:endParaRPr lang="en-US" sz="2400" b="1" dirty="0">
              <a:solidFill>
                <a:schemeClr val="bg1"/>
              </a:solidFill>
            </a:endParaRPr>
          </a:p>
        </p:txBody>
      </p:sp>
      <p:pic>
        <p:nvPicPr>
          <p:cNvPr id="6" name="Picture 2" descr="http://www.ncsl.org/portals/1/ImageLibrary/WebImages/Health/MarijuanaStateCannabisProgram.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2885" y="554805"/>
            <a:ext cx="8220265" cy="40069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6229081"/>
      </p:ext>
    </p:extLst>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6550" y="431515"/>
            <a:ext cx="3246900" cy="3684385"/>
          </a:xfrm>
        </p:spPr>
        <p:txBody>
          <a:bodyPr/>
          <a:lstStyle/>
          <a:p>
            <a:pPr algn="ctr"/>
            <a:endParaRPr lang="en-US" sz="2000" dirty="0" smtClean="0"/>
          </a:p>
          <a:p>
            <a:pPr algn="ctr"/>
            <a:endParaRPr lang="en-US" sz="2000" dirty="0"/>
          </a:p>
          <a:p>
            <a:pPr algn="ctr"/>
            <a:endParaRPr lang="en-US" sz="2000" dirty="0" smtClean="0"/>
          </a:p>
          <a:p>
            <a:pPr algn="ctr"/>
            <a:r>
              <a:rPr lang="en-US" sz="2000" b="1" dirty="0" smtClean="0"/>
              <a:t>Federal </a:t>
            </a:r>
            <a:r>
              <a:rPr lang="en-US" sz="2000" b="1" dirty="0"/>
              <a:t>Law </a:t>
            </a:r>
            <a:endParaRPr lang="en-US" sz="2000" b="1" dirty="0" smtClean="0"/>
          </a:p>
          <a:p>
            <a:pPr algn="ctr"/>
            <a:r>
              <a:rPr lang="en-US" sz="2000" b="1" dirty="0" smtClean="0"/>
              <a:t>Still </a:t>
            </a:r>
            <a:r>
              <a:rPr lang="en-US" sz="2000" b="1" dirty="0"/>
              <a:t>Criminalizes Marijuana</a:t>
            </a:r>
          </a:p>
        </p:txBody>
      </p:sp>
      <p:sp>
        <p:nvSpPr>
          <p:cNvPr id="4" name="Text Placeholder 3"/>
          <p:cNvSpPr>
            <a:spLocks noGrp="1"/>
          </p:cNvSpPr>
          <p:nvPr>
            <p:ph type="body" idx="2"/>
          </p:nvPr>
        </p:nvSpPr>
        <p:spPr>
          <a:xfrm>
            <a:off x="4572000" y="0"/>
            <a:ext cx="4572000" cy="5143500"/>
          </a:xfrm>
        </p:spPr>
        <p:txBody>
          <a:bodyPr/>
          <a:lstStyle/>
          <a:p>
            <a:pPr>
              <a:buNone/>
            </a:pPr>
            <a:r>
              <a:rPr lang="en-US" sz="1200" b="1" dirty="0" smtClean="0">
                <a:solidFill>
                  <a:schemeClr val="tx1"/>
                </a:solidFill>
              </a:rPr>
              <a:t>Marijuana </a:t>
            </a:r>
            <a:r>
              <a:rPr lang="en-US" sz="1200" b="1" dirty="0">
                <a:solidFill>
                  <a:schemeClr val="tx1"/>
                </a:solidFill>
              </a:rPr>
              <a:t>outlawed in 1970 Controlled Substances Act</a:t>
            </a:r>
          </a:p>
          <a:p>
            <a:pPr marL="285750" indent="-285750">
              <a:buFont typeface="Arial" panose="020B0604020202020204" pitchFamily="34" charset="0"/>
              <a:buChar char="•"/>
            </a:pPr>
            <a:r>
              <a:rPr lang="en-US" sz="1200" dirty="0">
                <a:solidFill>
                  <a:schemeClr val="tx1"/>
                </a:solidFill>
              </a:rPr>
              <a:t>Labeled as Schedule I substance with high potential for abuse, no accepted medical use</a:t>
            </a:r>
          </a:p>
          <a:p>
            <a:pPr marL="285750" indent="-285750">
              <a:buFont typeface="Arial" panose="020B0604020202020204" pitchFamily="34" charset="0"/>
              <a:buChar char="•"/>
            </a:pPr>
            <a:r>
              <a:rPr lang="en-US" sz="1200" dirty="0">
                <a:solidFill>
                  <a:schemeClr val="tx1"/>
                </a:solidFill>
              </a:rPr>
              <a:t>Criminal penalties for growing, trafficking, and possessing</a:t>
            </a:r>
            <a:endParaRPr lang="en-US" sz="1200" b="1" dirty="0">
              <a:solidFill>
                <a:schemeClr val="tx1"/>
              </a:solidFill>
            </a:endParaRPr>
          </a:p>
          <a:p>
            <a:pPr>
              <a:buNone/>
            </a:pPr>
            <a:r>
              <a:rPr lang="en-US" sz="1200" b="1" dirty="0" smtClean="0">
                <a:solidFill>
                  <a:schemeClr val="tx1"/>
                </a:solidFill>
              </a:rPr>
              <a:t>Federal </a:t>
            </a:r>
            <a:r>
              <a:rPr lang="en-US" sz="1200" b="1" dirty="0">
                <a:solidFill>
                  <a:schemeClr val="tx1"/>
                </a:solidFill>
              </a:rPr>
              <a:t>law enforcement usually focuses on marijuana traffickers and distributors; arrests for possession mostly made by state and local police</a:t>
            </a:r>
          </a:p>
          <a:p>
            <a:pPr>
              <a:buNone/>
            </a:pPr>
            <a:r>
              <a:rPr lang="en-US" sz="1200" b="1" dirty="0" smtClean="0">
                <a:solidFill>
                  <a:schemeClr val="tx1"/>
                </a:solidFill>
              </a:rPr>
              <a:t>Barack </a:t>
            </a:r>
            <a:r>
              <a:rPr lang="en-US" sz="1200" b="1" dirty="0">
                <a:solidFill>
                  <a:schemeClr val="tx1"/>
                </a:solidFill>
              </a:rPr>
              <a:t>Obama’s Justice Department outlined targeted enforcement for </a:t>
            </a:r>
            <a:r>
              <a:rPr lang="en-US" sz="1200" b="1" dirty="0" smtClean="0">
                <a:solidFill>
                  <a:schemeClr val="tx1"/>
                </a:solidFill>
              </a:rPr>
              <a:t>marijuana </a:t>
            </a:r>
            <a:r>
              <a:rPr lang="en-US" sz="1200" b="1" dirty="0">
                <a:solidFill>
                  <a:schemeClr val="tx1"/>
                </a:solidFill>
              </a:rPr>
              <a:t>cases involving minors, criminal enterprises, violence, drugged driving, and public lands</a:t>
            </a:r>
          </a:p>
          <a:p>
            <a:pPr marL="285750" indent="-285750">
              <a:buFont typeface="Arial" panose="020B0604020202020204" pitchFamily="34" charset="0"/>
              <a:buChar char="•"/>
            </a:pPr>
            <a:r>
              <a:rPr lang="en-US" sz="1200" dirty="0">
                <a:solidFill>
                  <a:schemeClr val="tx1"/>
                </a:solidFill>
              </a:rPr>
              <a:t>Department </a:t>
            </a:r>
            <a:r>
              <a:rPr lang="en-US" sz="1200" dirty="0" smtClean="0">
                <a:solidFill>
                  <a:schemeClr val="tx1"/>
                </a:solidFill>
              </a:rPr>
              <a:t>would not </a:t>
            </a:r>
            <a:r>
              <a:rPr lang="en-US" sz="1200" dirty="0">
                <a:solidFill>
                  <a:schemeClr val="tx1"/>
                </a:solidFill>
              </a:rPr>
              <a:t>enforce federal ban in states with well-regulated system for legalized marijuana, unless there was a high-priority offense</a:t>
            </a:r>
          </a:p>
          <a:p>
            <a:pPr>
              <a:buNone/>
            </a:pPr>
            <a:r>
              <a:rPr lang="en-US" sz="1200" b="1" dirty="0" smtClean="0">
                <a:solidFill>
                  <a:schemeClr val="tx1"/>
                </a:solidFill>
              </a:rPr>
              <a:t>Former </a:t>
            </a:r>
            <a:r>
              <a:rPr lang="en-US" sz="1200" b="1" dirty="0">
                <a:solidFill>
                  <a:schemeClr val="tx1"/>
                </a:solidFill>
              </a:rPr>
              <a:t>Attorney General Jeff Sessions rescinded the Obama-era memo</a:t>
            </a:r>
          </a:p>
          <a:p>
            <a:pPr marL="285750" indent="-285750">
              <a:buFont typeface="Arial" panose="020B0604020202020204" pitchFamily="34" charset="0"/>
              <a:buChar char="•"/>
            </a:pPr>
            <a:r>
              <a:rPr lang="en-US" sz="1200" u="sng" dirty="0">
                <a:solidFill>
                  <a:schemeClr val="tx1"/>
                </a:solidFill>
              </a:rPr>
              <a:t>President Donald Trump said he’ll leave marijuana regulation up to states</a:t>
            </a:r>
          </a:p>
          <a:p>
            <a:pPr marL="285750" indent="-285750">
              <a:buFont typeface="Arial" panose="020B0604020202020204" pitchFamily="34" charset="0"/>
              <a:buChar char="•"/>
            </a:pPr>
            <a:r>
              <a:rPr lang="en-US" sz="1200" dirty="0">
                <a:solidFill>
                  <a:schemeClr val="tx1"/>
                </a:solidFill>
              </a:rPr>
              <a:t>Long-standing appropriations rider says Justice Department </a:t>
            </a:r>
            <a:r>
              <a:rPr lang="en-US" sz="1200" dirty="0" smtClean="0">
                <a:solidFill>
                  <a:schemeClr val="tx1"/>
                </a:solidFill>
              </a:rPr>
              <a:t>cannot stop </a:t>
            </a:r>
            <a:r>
              <a:rPr lang="en-US" sz="1200" dirty="0">
                <a:solidFill>
                  <a:schemeClr val="tx1"/>
                </a:solidFill>
              </a:rPr>
              <a:t>states from implementing medical marijuana laws</a:t>
            </a:r>
          </a:p>
          <a:p>
            <a:endParaRPr lang="en-US" sz="1200" dirty="0"/>
          </a:p>
          <a:p>
            <a:endParaRPr lang="en-US" dirty="0"/>
          </a:p>
        </p:txBody>
      </p:sp>
    </p:spTree>
    <p:extLst>
      <p:ext uri="{BB962C8B-B14F-4D97-AF65-F5344CB8AC3E}">
        <p14:creationId xmlns:p14="http://schemas.microsoft.com/office/powerpoint/2010/main" val="3620772067"/>
      </p:ext>
    </p:extLst>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2337" y="236306"/>
            <a:ext cx="7911101" cy="380143"/>
          </a:xfrm>
        </p:spPr>
        <p:txBody>
          <a:bodyPr/>
          <a:lstStyle/>
          <a:p>
            <a:r>
              <a:rPr lang="en-US" sz="1600" b="1" dirty="0" smtClean="0">
                <a:solidFill>
                  <a:schemeClr val="bg1"/>
                </a:solidFill>
              </a:rPr>
              <a:t> About </a:t>
            </a:r>
            <a:r>
              <a:rPr lang="en-US" sz="1600" b="1" dirty="0">
                <a:solidFill>
                  <a:schemeClr val="bg1"/>
                </a:solidFill>
              </a:rPr>
              <a:t>600,000 arrests for possession in 2017; slight uptick in past three years</a:t>
            </a:r>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89382828-A1DE-7D45-8EE8-D9D1EAD07B11}" type="slidenum">
              <a:rPr lang="en-US" smtClean="0"/>
              <a:t>6</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2337" y="616449"/>
            <a:ext cx="8134021" cy="3842534"/>
          </a:xfrm>
          <a:prstGeom prst="rect">
            <a:avLst/>
          </a:prstGeom>
        </p:spPr>
      </p:pic>
    </p:spTree>
    <p:extLst>
      <p:ext uri="{BB962C8B-B14F-4D97-AF65-F5344CB8AC3E}">
        <p14:creationId xmlns:p14="http://schemas.microsoft.com/office/powerpoint/2010/main" val="29066524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6550" y="1541124"/>
            <a:ext cx="3246900" cy="2574776"/>
          </a:xfrm>
        </p:spPr>
        <p:txBody>
          <a:bodyPr/>
          <a:lstStyle/>
          <a:p>
            <a:pPr algn="ctr"/>
            <a:endParaRPr lang="en-US" sz="2000" b="1" dirty="0"/>
          </a:p>
        </p:txBody>
      </p:sp>
      <p:sp>
        <p:nvSpPr>
          <p:cNvPr id="4" name="Text Placeholder 3"/>
          <p:cNvSpPr>
            <a:spLocks noGrp="1"/>
          </p:cNvSpPr>
          <p:nvPr>
            <p:ph type="body" idx="2"/>
          </p:nvPr>
        </p:nvSpPr>
        <p:spPr>
          <a:xfrm>
            <a:off x="4572000" y="0"/>
            <a:ext cx="4572000" cy="5143500"/>
          </a:xfrm>
        </p:spPr>
        <p:txBody>
          <a:bodyPr/>
          <a:lstStyle/>
          <a:p>
            <a:pPr marL="0" indent="0">
              <a:buNone/>
            </a:pPr>
            <a:endParaRPr lang="en-US" b="1" dirty="0" smtClean="0">
              <a:solidFill>
                <a:schemeClr val="tx1"/>
              </a:solidFill>
            </a:endParaRPr>
          </a:p>
          <a:p>
            <a:pPr marL="0" indent="0">
              <a:buNone/>
            </a:pPr>
            <a:r>
              <a:rPr lang="en-US" dirty="0" smtClean="0">
                <a:solidFill>
                  <a:schemeClr val="tx1"/>
                </a:solidFill>
              </a:rPr>
              <a:t>The </a:t>
            </a:r>
            <a:r>
              <a:rPr lang="en-US" dirty="0">
                <a:solidFill>
                  <a:schemeClr val="tx1"/>
                </a:solidFill>
              </a:rPr>
              <a:t>DEA and FDA are authorized to reschedule marijuana but have declined to do </a:t>
            </a:r>
            <a:r>
              <a:rPr lang="en-US" dirty="0" smtClean="0">
                <a:solidFill>
                  <a:schemeClr val="tx1"/>
                </a:solidFill>
              </a:rPr>
              <a:t>so</a:t>
            </a:r>
          </a:p>
          <a:p>
            <a:pPr marL="342900" indent="-342900"/>
            <a:r>
              <a:rPr lang="en-US" dirty="0" smtClean="0">
                <a:solidFill>
                  <a:schemeClr val="tx1"/>
                </a:solidFill>
              </a:rPr>
              <a:t>Most </a:t>
            </a:r>
            <a:r>
              <a:rPr lang="en-US" dirty="0">
                <a:solidFill>
                  <a:schemeClr val="tx1"/>
                </a:solidFill>
              </a:rPr>
              <a:t>recent denial was in 2016; the White House is reviewing a petition to </a:t>
            </a:r>
            <a:r>
              <a:rPr lang="en-US" dirty="0" smtClean="0">
                <a:solidFill>
                  <a:schemeClr val="tx1"/>
                </a:solidFill>
              </a:rPr>
              <a:t>reschedule</a:t>
            </a:r>
          </a:p>
          <a:p>
            <a:pPr marL="342900" indent="-342900"/>
            <a:r>
              <a:rPr lang="en-US" dirty="0" smtClean="0">
                <a:solidFill>
                  <a:schemeClr val="tx1"/>
                </a:solidFill>
              </a:rPr>
              <a:t>The </a:t>
            </a:r>
            <a:r>
              <a:rPr lang="en-US" dirty="0">
                <a:solidFill>
                  <a:schemeClr val="tx1"/>
                </a:solidFill>
              </a:rPr>
              <a:t>FDA sought comments on draft </a:t>
            </a:r>
            <a:r>
              <a:rPr lang="en-US" dirty="0" smtClean="0">
                <a:solidFill>
                  <a:schemeClr val="tx1"/>
                </a:solidFill>
              </a:rPr>
              <a:t>White House proposal </a:t>
            </a:r>
            <a:r>
              <a:rPr lang="en-US" dirty="0">
                <a:solidFill>
                  <a:schemeClr val="tx1"/>
                </a:solidFill>
              </a:rPr>
              <a:t>to ease international treaty controls </a:t>
            </a:r>
            <a:endParaRPr lang="en-US" dirty="0" smtClean="0">
              <a:solidFill>
                <a:schemeClr val="tx1"/>
              </a:solidFill>
            </a:endParaRPr>
          </a:p>
          <a:p>
            <a:endParaRPr lang="en-US" dirty="0" smtClean="0">
              <a:solidFill>
                <a:schemeClr val="tx1"/>
              </a:solidFill>
            </a:endParaRPr>
          </a:p>
          <a:p>
            <a:pPr>
              <a:buNone/>
            </a:pPr>
            <a:endParaRPr lang="en-US" b="1" dirty="0" smtClean="0"/>
          </a:p>
        </p:txBody>
      </p:sp>
      <p:sp>
        <p:nvSpPr>
          <p:cNvPr id="2" name="Title 1"/>
          <p:cNvSpPr>
            <a:spLocks noGrp="1"/>
          </p:cNvSpPr>
          <p:nvPr>
            <p:ph type="title"/>
          </p:nvPr>
        </p:nvSpPr>
        <p:spPr/>
        <p:txBody>
          <a:bodyPr/>
          <a:lstStyle/>
          <a:p>
            <a:pPr algn="ctr"/>
            <a:r>
              <a:rPr lang="en-US" sz="2400" b="1" dirty="0" smtClean="0">
                <a:solidFill>
                  <a:schemeClr val="bg1"/>
                </a:solidFill>
              </a:rPr>
              <a:t>End of Federal Criminalization</a:t>
            </a:r>
            <a:endParaRPr lang="en-US" sz="2400" b="1" dirty="0">
              <a:solidFill>
                <a:schemeClr val="bg1"/>
              </a:solidFill>
            </a:endParaRPr>
          </a:p>
        </p:txBody>
      </p:sp>
    </p:spTree>
    <p:extLst>
      <p:ext uri="{BB962C8B-B14F-4D97-AF65-F5344CB8AC3E}">
        <p14:creationId xmlns:p14="http://schemas.microsoft.com/office/powerpoint/2010/main" val="1413193808"/>
      </p:ext>
    </p:extLst>
  </p:cSld>
  <p:clrMapOvr>
    <a:masterClrMapping/>
  </p:clrMapOvr>
  <p:transition>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6550" y="1541124"/>
            <a:ext cx="3246900" cy="2574776"/>
          </a:xfrm>
        </p:spPr>
        <p:txBody>
          <a:bodyPr/>
          <a:lstStyle/>
          <a:p>
            <a:pPr algn="ctr"/>
            <a:endParaRPr lang="en-US" sz="2000" b="1" dirty="0"/>
          </a:p>
        </p:txBody>
      </p:sp>
      <p:sp>
        <p:nvSpPr>
          <p:cNvPr id="4" name="Text Placeholder 3"/>
          <p:cNvSpPr>
            <a:spLocks noGrp="1"/>
          </p:cNvSpPr>
          <p:nvPr>
            <p:ph type="body" idx="2"/>
          </p:nvPr>
        </p:nvSpPr>
        <p:spPr>
          <a:xfrm>
            <a:off x="4572000" y="0"/>
            <a:ext cx="4572000" cy="5143500"/>
          </a:xfrm>
        </p:spPr>
        <p:txBody>
          <a:bodyPr/>
          <a:lstStyle/>
          <a:p>
            <a:pPr marL="0" indent="0">
              <a:buNone/>
            </a:pPr>
            <a:r>
              <a:rPr lang="en-US" b="1" dirty="0" smtClean="0"/>
              <a:t>H.R</a:t>
            </a:r>
            <a:r>
              <a:rPr lang="en-US" b="1" dirty="0"/>
              <a:t>. 1120</a:t>
            </a:r>
            <a:r>
              <a:rPr lang="en-US" dirty="0"/>
              <a:t> and </a:t>
            </a:r>
            <a:r>
              <a:rPr lang="en-US" b="1" dirty="0"/>
              <a:t>S. 420</a:t>
            </a:r>
            <a:r>
              <a:rPr lang="en-US" dirty="0"/>
              <a:t> from </a:t>
            </a:r>
            <a:r>
              <a:rPr lang="en-US" spc="-40" dirty="0"/>
              <a:t>Rep. </a:t>
            </a:r>
            <a:r>
              <a:rPr lang="en-US" spc="-40" dirty="0" smtClean="0"/>
              <a:t> </a:t>
            </a:r>
            <a:r>
              <a:rPr lang="en-US" spc="-40" dirty="0"/>
              <a:t>Blumenauer (</a:t>
            </a:r>
            <a:r>
              <a:rPr lang="en-US" spc="-40" dirty="0" smtClean="0"/>
              <a:t>D-OR) </a:t>
            </a:r>
            <a:r>
              <a:rPr lang="en-US" spc="-40" dirty="0"/>
              <a:t>and Sen. </a:t>
            </a:r>
            <a:r>
              <a:rPr lang="en-US" spc="-40" dirty="0" smtClean="0"/>
              <a:t>Wyden </a:t>
            </a:r>
            <a:r>
              <a:rPr lang="en-US" spc="-40" dirty="0"/>
              <a:t>(</a:t>
            </a:r>
            <a:r>
              <a:rPr lang="en-US" spc="-40" dirty="0" smtClean="0"/>
              <a:t>D-OR), </a:t>
            </a:r>
            <a:r>
              <a:rPr lang="en-US" spc="-40" dirty="0">
                <a:solidFill>
                  <a:schemeClr val="tx1"/>
                </a:solidFill>
              </a:rPr>
              <a:t>and </a:t>
            </a:r>
            <a:r>
              <a:rPr lang="en-US" b="1" spc="-40" dirty="0">
                <a:solidFill>
                  <a:schemeClr val="tx1"/>
                </a:solidFill>
              </a:rPr>
              <a:t>H.R. 420 </a:t>
            </a:r>
            <a:r>
              <a:rPr lang="en-US" spc="-40" dirty="0">
                <a:solidFill>
                  <a:schemeClr val="tx1"/>
                </a:solidFill>
              </a:rPr>
              <a:t>from Blumenauer, </a:t>
            </a:r>
            <a:r>
              <a:rPr lang="en-US" dirty="0">
                <a:solidFill>
                  <a:schemeClr val="tx1"/>
                </a:solidFill>
              </a:rPr>
              <a:t>would legalize marijuana by </a:t>
            </a:r>
            <a:r>
              <a:rPr lang="en-US" dirty="0" err="1">
                <a:solidFill>
                  <a:schemeClr val="tx1"/>
                </a:solidFill>
              </a:rPr>
              <a:t>descheduling</a:t>
            </a:r>
            <a:r>
              <a:rPr lang="en-US" dirty="0">
                <a:solidFill>
                  <a:schemeClr val="tx1"/>
                </a:solidFill>
              </a:rPr>
              <a:t> it and: </a:t>
            </a:r>
            <a:endParaRPr lang="en-US" dirty="0" smtClean="0">
              <a:solidFill>
                <a:schemeClr val="tx1"/>
              </a:solidFill>
            </a:endParaRPr>
          </a:p>
          <a:p>
            <a:pPr marL="342900" indent="-342900"/>
            <a:r>
              <a:rPr lang="en-US" dirty="0" smtClean="0"/>
              <a:t>Set </a:t>
            </a:r>
            <a:r>
              <a:rPr lang="en-US" dirty="0"/>
              <a:t>up a Treasury Department licensing system for pot </a:t>
            </a:r>
            <a:r>
              <a:rPr lang="en-US" dirty="0" smtClean="0"/>
              <a:t>businesses</a:t>
            </a:r>
          </a:p>
          <a:p>
            <a:pPr marL="342900" indent="-342900"/>
            <a:r>
              <a:rPr lang="en-US" dirty="0" smtClean="0"/>
              <a:t>Make </a:t>
            </a:r>
            <a:r>
              <a:rPr lang="en-US" dirty="0"/>
              <a:t>it a federal crime to transport marijuana into a place in violation of state or local laws, allowing for state-level regulation, even prohibition, of </a:t>
            </a:r>
            <a:r>
              <a:rPr lang="en-US" dirty="0" smtClean="0"/>
              <a:t>marijuana</a:t>
            </a:r>
          </a:p>
          <a:p>
            <a:pPr marL="342900" indent="-342900"/>
            <a:r>
              <a:rPr lang="en-US" dirty="0" smtClean="0"/>
              <a:t>Assign </a:t>
            </a:r>
            <a:r>
              <a:rPr lang="en-US" dirty="0"/>
              <a:t>marijuana authorities to Treasury and Justice department agencies that regulate alcohol and tobacco manufacturing and trade practices</a:t>
            </a:r>
          </a:p>
          <a:p>
            <a:pPr>
              <a:buNone/>
            </a:pPr>
            <a:endParaRPr lang="en-US" b="1" dirty="0" smtClean="0"/>
          </a:p>
        </p:txBody>
      </p:sp>
      <p:sp>
        <p:nvSpPr>
          <p:cNvPr id="2" name="Title 1"/>
          <p:cNvSpPr>
            <a:spLocks noGrp="1"/>
          </p:cNvSpPr>
          <p:nvPr>
            <p:ph type="title"/>
          </p:nvPr>
        </p:nvSpPr>
        <p:spPr/>
        <p:txBody>
          <a:bodyPr/>
          <a:lstStyle/>
          <a:p>
            <a:pPr algn="ctr"/>
            <a:r>
              <a:rPr lang="en-US" sz="2400" b="1" dirty="0" smtClean="0">
                <a:solidFill>
                  <a:schemeClr val="bg1"/>
                </a:solidFill>
              </a:rPr>
              <a:t>End of Federal Criminalization</a:t>
            </a:r>
            <a:endParaRPr lang="en-US" sz="2400" b="1" dirty="0">
              <a:solidFill>
                <a:schemeClr val="bg1"/>
              </a:solidFill>
            </a:endParaRPr>
          </a:p>
        </p:txBody>
      </p:sp>
    </p:spTree>
    <p:extLst>
      <p:ext uri="{BB962C8B-B14F-4D97-AF65-F5344CB8AC3E}">
        <p14:creationId xmlns:p14="http://schemas.microsoft.com/office/powerpoint/2010/main" val="4045775078"/>
      </p:ext>
    </p:extLst>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6550" y="1541124"/>
            <a:ext cx="3246900" cy="2574776"/>
          </a:xfrm>
        </p:spPr>
        <p:txBody>
          <a:bodyPr/>
          <a:lstStyle/>
          <a:p>
            <a:pPr algn="ctr"/>
            <a:endParaRPr lang="en-US" sz="2000" b="1" dirty="0"/>
          </a:p>
        </p:txBody>
      </p:sp>
      <p:sp>
        <p:nvSpPr>
          <p:cNvPr id="4" name="Text Placeholder 3"/>
          <p:cNvSpPr>
            <a:spLocks noGrp="1"/>
          </p:cNvSpPr>
          <p:nvPr>
            <p:ph type="body" idx="2"/>
          </p:nvPr>
        </p:nvSpPr>
        <p:spPr>
          <a:xfrm>
            <a:off x="4572000" y="0"/>
            <a:ext cx="4572000" cy="5143500"/>
          </a:xfrm>
        </p:spPr>
        <p:txBody>
          <a:bodyPr/>
          <a:lstStyle/>
          <a:p>
            <a:pPr marL="0" indent="0">
              <a:buNone/>
            </a:pPr>
            <a:endParaRPr lang="en-US" b="1" spc="-20" dirty="0" smtClean="0">
              <a:solidFill>
                <a:schemeClr val="tx1"/>
              </a:solidFill>
            </a:endParaRPr>
          </a:p>
          <a:p>
            <a:pPr marL="0" indent="0">
              <a:buNone/>
            </a:pPr>
            <a:r>
              <a:rPr lang="en-US" b="1" spc="-20" dirty="0" smtClean="0">
                <a:solidFill>
                  <a:schemeClr val="tx1"/>
                </a:solidFill>
              </a:rPr>
              <a:t>H.R</a:t>
            </a:r>
            <a:r>
              <a:rPr lang="en-US" b="1" spc="-20" dirty="0">
                <a:solidFill>
                  <a:schemeClr val="tx1"/>
                </a:solidFill>
              </a:rPr>
              <a:t>. 1119</a:t>
            </a:r>
            <a:r>
              <a:rPr lang="en-US" spc="-20" dirty="0">
                <a:solidFill>
                  <a:schemeClr val="tx1"/>
                </a:solidFill>
              </a:rPr>
              <a:t> and </a:t>
            </a:r>
            <a:r>
              <a:rPr lang="en-US" b="1" spc="-20" dirty="0">
                <a:solidFill>
                  <a:schemeClr val="tx1"/>
                </a:solidFill>
              </a:rPr>
              <a:t>S. 421</a:t>
            </a:r>
            <a:r>
              <a:rPr lang="en-US" spc="-20" dirty="0">
                <a:solidFill>
                  <a:schemeClr val="tx1"/>
                </a:solidFill>
              </a:rPr>
              <a:t> from Blumenauer and Wyden would transfer marijuana regulatory responsibility to the </a:t>
            </a:r>
            <a:r>
              <a:rPr lang="en-US" spc="-20" dirty="0" smtClean="0">
                <a:solidFill>
                  <a:schemeClr val="tx1"/>
                </a:solidFill>
              </a:rPr>
              <a:t>states</a:t>
            </a:r>
          </a:p>
          <a:p>
            <a:pPr marL="342900" indent="-342900"/>
            <a:r>
              <a:rPr lang="en-US" spc="-30" dirty="0" smtClean="0">
                <a:solidFill>
                  <a:schemeClr val="tx1"/>
                </a:solidFill>
              </a:rPr>
              <a:t>Would </a:t>
            </a:r>
            <a:r>
              <a:rPr lang="en-US" spc="-30" dirty="0">
                <a:solidFill>
                  <a:schemeClr val="tx1"/>
                </a:solidFill>
              </a:rPr>
              <a:t>also allow state-licensed sellers to claim tax credits, set up a process to expunge marijuana-related convictions, and create protection for banks serving marijuana </a:t>
            </a:r>
            <a:r>
              <a:rPr lang="en-US" spc="-30" dirty="0" smtClean="0">
                <a:solidFill>
                  <a:schemeClr val="tx1"/>
                </a:solidFill>
              </a:rPr>
              <a:t>businesses</a:t>
            </a:r>
          </a:p>
          <a:p>
            <a:pPr marL="342900" indent="-342900"/>
            <a:r>
              <a:rPr lang="en-US" spc="-10" dirty="0" smtClean="0">
                <a:solidFill>
                  <a:schemeClr val="tx1"/>
                </a:solidFill>
              </a:rPr>
              <a:t>Would </a:t>
            </a:r>
            <a:r>
              <a:rPr lang="en-US" spc="-10" dirty="0">
                <a:solidFill>
                  <a:schemeClr val="tx1"/>
                </a:solidFill>
              </a:rPr>
              <a:t>prevent misdemeanor crimes </a:t>
            </a:r>
            <a:r>
              <a:rPr lang="en-US" spc="-10" dirty="0" smtClean="0">
                <a:solidFill>
                  <a:schemeClr val="tx1"/>
                </a:solidFill>
              </a:rPr>
              <a:t>   from </a:t>
            </a:r>
            <a:r>
              <a:rPr lang="en-US" spc="-10" dirty="0">
                <a:solidFill>
                  <a:schemeClr val="tx1"/>
                </a:solidFill>
              </a:rPr>
              <a:t>disqualifying people from accessing student aid</a:t>
            </a:r>
          </a:p>
          <a:p>
            <a:pPr>
              <a:buNone/>
            </a:pPr>
            <a:endParaRPr lang="en-US" b="1" dirty="0" smtClean="0"/>
          </a:p>
        </p:txBody>
      </p:sp>
      <p:sp>
        <p:nvSpPr>
          <p:cNvPr id="2" name="Title 1"/>
          <p:cNvSpPr>
            <a:spLocks noGrp="1"/>
          </p:cNvSpPr>
          <p:nvPr>
            <p:ph type="title"/>
          </p:nvPr>
        </p:nvSpPr>
        <p:spPr/>
        <p:txBody>
          <a:bodyPr/>
          <a:lstStyle/>
          <a:p>
            <a:pPr algn="ctr"/>
            <a:r>
              <a:rPr lang="en-US" sz="2400" b="1" dirty="0" smtClean="0">
                <a:solidFill>
                  <a:schemeClr val="bg1"/>
                </a:solidFill>
              </a:rPr>
              <a:t>End of Federal Criminalization</a:t>
            </a:r>
            <a:endParaRPr lang="en-US" sz="2400" b="1" dirty="0">
              <a:solidFill>
                <a:schemeClr val="bg1"/>
              </a:solidFill>
            </a:endParaRPr>
          </a:p>
        </p:txBody>
      </p:sp>
    </p:spTree>
    <p:extLst>
      <p:ext uri="{BB962C8B-B14F-4D97-AF65-F5344CB8AC3E}">
        <p14:creationId xmlns:p14="http://schemas.microsoft.com/office/powerpoint/2010/main" val="978502601"/>
      </p:ext>
    </p:extLst>
  </p:cSld>
  <p:clrMapOvr>
    <a:masterClrMapping/>
  </p:clrMapOvr>
  <p:transition>
    <p:wip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ACIL Template">
  <a:themeElements>
    <a:clrScheme name="Custom 1">
      <a:dk1>
        <a:srgbClr val="000000"/>
      </a:dk1>
      <a:lt1>
        <a:srgbClr val="FFFFFF"/>
      </a:lt1>
      <a:dk2>
        <a:srgbClr val="5E5E5E"/>
      </a:dk2>
      <a:lt2>
        <a:srgbClr val="DDDDDD"/>
      </a:lt2>
      <a:accent1>
        <a:srgbClr val="19487B"/>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CIL-webinar-template" id="{D2D878B3-E7E5-DC4C-A899-A6EC644068F5}" vid="{3F07485E-C2D2-564D-AE08-9A29C31E4CF1}"/>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ACIL-webinar-template (1)</Template>
  <TotalTime>1770</TotalTime>
  <Words>1595</Words>
  <Application>Microsoft Office PowerPoint</Application>
  <PresentationFormat>On-screen Show (16:9)</PresentationFormat>
  <Paragraphs>160</Paragraphs>
  <Slides>24</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0" baseType="lpstr">
      <vt:lpstr>Arial</vt:lpstr>
      <vt:lpstr>Calibri</vt:lpstr>
      <vt:lpstr>Georgia</vt:lpstr>
      <vt:lpstr>Nunito Sans</vt:lpstr>
      <vt:lpstr>ACIL Template</vt:lpstr>
      <vt:lpstr>think-cell Slide</vt:lpstr>
      <vt:lpstr>2019 Annual Meeting </vt:lpstr>
      <vt:lpstr>CWG: Cannabis Legislative Update </vt:lpstr>
      <vt:lpstr>PowerPoint Presentation</vt:lpstr>
      <vt:lpstr> Cannabis Programs in Almost Every State </vt:lpstr>
      <vt:lpstr>PowerPoint Presentation</vt:lpstr>
      <vt:lpstr> About 600,000 arrests for possession in 2017; slight uptick in past three years</vt:lpstr>
      <vt:lpstr>End of Federal Criminalization</vt:lpstr>
      <vt:lpstr>End of Federal Criminalization</vt:lpstr>
      <vt:lpstr>End of Federal Criminalization</vt:lpstr>
      <vt:lpstr>ACIL Supports  STATES Act </vt:lpstr>
      <vt:lpstr>ACIL Supports  STATES Act </vt:lpstr>
      <vt:lpstr>ACIL Supports STATES Act </vt:lpstr>
      <vt:lpstr>ACIL Supports STATES Act </vt:lpstr>
      <vt:lpstr>STATES Act </vt:lpstr>
      <vt:lpstr>STATES Act </vt:lpstr>
      <vt:lpstr>Medical Marijuana </vt:lpstr>
      <vt:lpstr>Medical Marijuana </vt:lpstr>
      <vt:lpstr>Medical Marijuana Research </vt:lpstr>
      <vt:lpstr>Cannabis  Banking Issues</vt:lpstr>
      <vt:lpstr>Banking Issues</vt:lpstr>
      <vt:lpstr>More Than a Dozen Committees Share the Issue </vt:lpstr>
      <vt:lpstr>Legalization could increase marijuana use, but could decrease consumption and excise tax revenue from other products such as alcohol </vt:lpstr>
      <vt:lpstr>What’s Next For Legalization in Congress</vt:lpstr>
      <vt:lpstr>Thank You  Questions or Concerns?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  Name and Title Company</dc:title>
  <dc:creator>Mike Garrett</dc:creator>
  <cp:lastModifiedBy>Shannon Meadors Oscar</cp:lastModifiedBy>
  <cp:revision>143</cp:revision>
  <dcterms:created xsi:type="dcterms:W3CDTF">2017-10-03T05:59:45Z</dcterms:created>
  <dcterms:modified xsi:type="dcterms:W3CDTF">2019-09-12T21:29:30Z</dcterms:modified>
</cp:coreProperties>
</file>