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5"/>
  </p:notesMasterIdLst>
  <p:sldIdLst>
    <p:sldId id="281" r:id="rId2"/>
    <p:sldId id="257" r:id="rId3"/>
    <p:sldId id="267" r:id="rId4"/>
    <p:sldId id="272" r:id="rId5"/>
    <p:sldId id="258" r:id="rId6"/>
    <p:sldId id="259" r:id="rId7"/>
    <p:sldId id="260" r:id="rId8"/>
    <p:sldId id="277" r:id="rId9"/>
    <p:sldId id="278" r:id="rId10"/>
    <p:sldId id="279" r:id="rId11"/>
    <p:sldId id="280" r:id="rId12"/>
    <p:sldId id="261" r:id="rId13"/>
    <p:sldId id="262" r:id="rId14"/>
    <p:sldId id="263" r:id="rId15"/>
    <p:sldId id="264" r:id="rId16"/>
    <p:sldId id="265" r:id="rId17"/>
    <p:sldId id="268" r:id="rId18"/>
    <p:sldId id="276" r:id="rId19"/>
    <p:sldId id="269" r:id="rId20"/>
    <p:sldId id="271"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544" autoAdjust="0"/>
  </p:normalViewPr>
  <p:slideViewPr>
    <p:cSldViewPr snapToGrid="0">
      <p:cViewPr varScale="1">
        <p:scale>
          <a:sx n="90" d="100"/>
          <a:sy n="90" d="100"/>
        </p:scale>
        <p:origin x="-133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4AB87-0CF6-4784-B1A2-87771C9871D0}"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F4AAE-4F60-429D-83BE-85852E7E1829}" type="slidenum">
              <a:rPr lang="en-US" smtClean="0"/>
              <a:t>‹#›</a:t>
            </a:fld>
            <a:endParaRPr lang="en-US"/>
          </a:p>
        </p:txBody>
      </p:sp>
    </p:spTree>
    <p:extLst>
      <p:ext uri="{BB962C8B-B14F-4D97-AF65-F5344CB8AC3E}">
        <p14:creationId xmlns:p14="http://schemas.microsoft.com/office/powerpoint/2010/main" val="34313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Focus.</a:t>
            </a:r>
            <a:r>
              <a:rPr lang="en-US" dirty="0"/>
              <a:t> By applying Lean, you will be able to reduce waste activities. Therefore, your workforce will be focused on activities that bring value.</a:t>
            </a:r>
          </a:p>
          <a:p>
            <a:endParaRPr lang="en-US" dirty="0"/>
          </a:p>
          <a:p>
            <a:r>
              <a:rPr lang="en-US" b="1" dirty="0"/>
              <a:t>Improving productivity &amp; efficiency</a:t>
            </a:r>
            <a:r>
              <a:rPr lang="en-US" dirty="0"/>
              <a:t>. When employees are focused on delivering value, they will be more productive and efficient, because they won’t be distracted by unclear tasks.</a:t>
            </a:r>
          </a:p>
          <a:p>
            <a:endParaRPr lang="en-US" dirty="0"/>
          </a:p>
          <a:p>
            <a:r>
              <a:rPr lang="en-US" b="1" dirty="0"/>
              <a:t>Smarter process </a:t>
            </a:r>
            <a:r>
              <a:rPr lang="en-US" dirty="0"/>
              <a:t>(pull system). By establishing a pull system, you will able to deliver work only if there is actual demand. Which leads to the next one.</a:t>
            </a:r>
          </a:p>
          <a:p>
            <a:endParaRPr lang="en-US" dirty="0"/>
          </a:p>
          <a:p>
            <a:r>
              <a:rPr lang="en-US" b="1" dirty="0"/>
              <a:t>Better use of resources</a:t>
            </a:r>
            <a:r>
              <a:rPr lang="en-US" dirty="0"/>
              <a:t>.  When your production is based on actual demand, you will be able to use only as many resources as needed.</a:t>
            </a:r>
          </a:p>
          <a:p>
            <a:endParaRPr lang="en-US" dirty="0"/>
          </a:p>
        </p:txBody>
      </p:sp>
      <p:sp>
        <p:nvSpPr>
          <p:cNvPr id="4" name="Slide Number Placeholder 3"/>
          <p:cNvSpPr>
            <a:spLocks noGrp="1"/>
          </p:cNvSpPr>
          <p:nvPr>
            <p:ph type="sldNum" sz="quarter" idx="5"/>
          </p:nvPr>
        </p:nvSpPr>
        <p:spPr/>
        <p:txBody>
          <a:bodyPr/>
          <a:lstStyle/>
          <a:p>
            <a:fld id="{5D8F4AAE-4F60-429D-83BE-85852E7E1829}" type="slidenum">
              <a:rPr lang="en-US" smtClean="0"/>
              <a:t>6</a:t>
            </a:fld>
            <a:endParaRPr lang="en-US"/>
          </a:p>
        </p:txBody>
      </p:sp>
    </p:spTree>
    <p:extLst>
      <p:ext uri="{BB962C8B-B14F-4D97-AF65-F5344CB8AC3E}">
        <p14:creationId xmlns:p14="http://schemas.microsoft.com/office/powerpoint/2010/main" val="252120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every company strive to do? To offer a product/service that a customer is ready to pay for. To do so, a company needs to add value defined by its customers’ needs.</a:t>
            </a:r>
          </a:p>
          <a:p>
            <a:endParaRPr lang="en-US" dirty="0"/>
          </a:p>
          <a:p>
            <a:r>
              <a:rPr lang="en-US" dirty="0"/>
              <a:t>The value lies in the problem you are trying to solve for the customer. More specifically in the part of the solution that your customer is actively willing to pay. Any other activity or process that doesn’t bring value to the end product is considered waste.</a:t>
            </a:r>
          </a:p>
          <a:p>
            <a:endParaRPr lang="en-US" dirty="0"/>
          </a:p>
          <a:p>
            <a:r>
              <a:rPr lang="en-US" dirty="0"/>
              <a:t>So you first need to identify the value that you want to deliver and then proceed to the next step.</a:t>
            </a:r>
          </a:p>
        </p:txBody>
      </p:sp>
      <p:sp>
        <p:nvSpPr>
          <p:cNvPr id="4" name="Slide Number Placeholder 3"/>
          <p:cNvSpPr>
            <a:spLocks noGrp="1"/>
          </p:cNvSpPr>
          <p:nvPr>
            <p:ph type="sldNum" sz="quarter" idx="5"/>
          </p:nvPr>
        </p:nvSpPr>
        <p:spPr/>
        <p:txBody>
          <a:bodyPr/>
          <a:lstStyle/>
          <a:p>
            <a:fld id="{5D8F4AAE-4F60-429D-83BE-85852E7E1829}" type="slidenum">
              <a:rPr lang="en-US" smtClean="0"/>
              <a:t>12</a:t>
            </a:fld>
            <a:endParaRPr lang="en-US"/>
          </a:p>
        </p:txBody>
      </p:sp>
    </p:spTree>
    <p:extLst>
      <p:ext uri="{BB962C8B-B14F-4D97-AF65-F5344CB8AC3E}">
        <p14:creationId xmlns:p14="http://schemas.microsoft.com/office/powerpoint/2010/main" val="302187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Lean principle is identifying and mapping the value stream. In this step, the goal is to use the customer’s value as a reference point and identify all the activities that contribute to these values. Activities that do not add value to the end customer are considered waste. The waste can be broken into two categories: non-valued added but necessary and non-value &amp; unnecessary. The later is pure waste and should be eliminated while the former should be reduced as much as possible. By reducing and eliminating unnecessary processes or steps, you can ensure that customers are getting exactly what they want while at the same time reducing the cost of producing that product or service.</a:t>
            </a:r>
          </a:p>
        </p:txBody>
      </p:sp>
      <p:sp>
        <p:nvSpPr>
          <p:cNvPr id="4" name="Slide Number Placeholder 3"/>
          <p:cNvSpPr>
            <a:spLocks noGrp="1"/>
          </p:cNvSpPr>
          <p:nvPr>
            <p:ph type="sldNum" sz="quarter" idx="5"/>
          </p:nvPr>
        </p:nvSpPr>
        <p:spPr/>
        <p:txBody>
          <a:bodyPr/>
          <a:lstStyle/>
          <a:p>
            <a:fld id="{5D8F4AAE-4F60-429D-83BE-85852E7E1829}" type="slidenum">
              <a:rPr lang="en-US" smtClean="0"/>
              <a:t>13</a:t>
            </a:fld>
            <a:endParaRPr lang="en-US"/>
          </a:p>
        </p:txBody>
      </p:sp>
    </p:spTree>
    <p:extLst>
      <p:ext uri="{BB962C8B-B14F-4D97-AF65-F5344CB8AC3E}">
        <p14:creationId xmlns:p14="http://schemas.microsoft.com/office/powerpoint/2010/main" val="174752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removing the wastes from the value stream, the following action is to ensure that the flow of the remaining steps run smoothly without interruptions or delays. </a:t>
            </a:r>
          </a:p>
        </p:txBody>
      </p:sp>
      <p:sp>
        <p:nvSpPr>
          <p:cNvPr id="4" name="Slide Number Placeholder 3"/>
          <p:cNvSpPr>
            <a:spLocks noGrp="1"/>
          </p:cNvSpPr>
          <p:nvPr>
            <p:ph type="sldNum" sz="quarter" idx="5"/>
          </p:nvPr>
        </p:nvSpPr>
        <p:spPr/>
        <p:txBody>
          <a:bodyPr/>
          <a:lstStyle/>
          <a:p>
            <a:fld id="{5D8F4AAE-4F60-429D-83BE-85852E7E1829}" type="slidenum">
              <a:rPr lang="en-US" smtClean="0"/>
              <a:t>14</a:t>
            </a:fld>
            <a:endParaRPr lang="en-US"/>
          </a:p>
        </p:txBody>
      </p:sp>
    </p:spTree>
    <p:extLst>
      <p:ext uri="{BB962C8B-B14F-4D97-AF65-F5344CB8AC3E}">
        <p14:creationId xmlns:p14="http://schemas.microsoft.com/office/powerpoint/2010/main" val="364184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is considered one of the biggest wastes in any production system. The goal of a pull-based system is to limit inventory and work in process (WIP) items while ensuring that the requisite materials and information are available for a smooth flow of work. In other words, a pull-based system allows for Just-in-time delivery and manufacturing where products are created at the time that they are needed and in just the quantities needed. Pull-based systems are always created from the needs of the end customers. By following the value stream and working backwards through the production system, you can ensure that the products produced will be able to satisfy the needs of customers.</a:t>
            </a:r>
          </a:p>
        </p:txBody>
      </p:sp>
      <p:sp>
        <p:nvSpPr>
          <p:cNvPr id="4" name="Slide Number Placeholder 3"/>
          <p:cNvSpPr>
            <a:spLocks noGrp="1"/>
          </p:cNvSpPr>
          <p:nvPr>
            <p:ph type="sldNum" sz="quarter" idx="5"/>
          </p:nvPr>
        </p:nvSpPr>
        <p:spPr/>
        <p:txBody>
          <a:bodyPr/>
          <a:lstStyle/>
          <a:p>
            <a:fld id="{5D8F4AAE-4F60-429D-83BE-85852E7E1829}" type="slidenum">
              <a:rPr lang="en-US" smtClean="0"/>
              <a:t>15</a:t>
            </a:fld>
            <a:endParaRPr lang="en-US"/>
          </a:p>
        </p:txBody>
      </p:sp>
    </p:spTree>
    <p:extLst>
      <p:ext uri="{BB962C8B-B14F-4D97-AF65-F5344CB8AC3E}">
        <p14:creationId xmlns:p14="http://schemas.microsoft.com/office/powerpoint/2010/main" val="121962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Wastes are prevented through the achievement of the first four steps: 1) identifying value, 2) mapping value stream, 3) creating flow, and 4) adopting a pull system. However, the fifth step of pursuing perfection is the most important among them all. It makes Lean thinking and continuous process improvement a part of the organizational culture. Every employee should strive towards perfection while delivering products based on the customer needs. The company should be a learning organization and always find ways to get a little better each and every day.</a:t>
            </a:r>
          </a:p>
        </p:txBody>
      </p:sp>
      <p:sp>
        <p:nvSpPr>
          <p:cNvPr id="4" name="Slide Number Placeholder 3"/>
          <p:cNvSpPr>
            <a:spLocks noGrp="1"/>
          </p:cNvSpPr>
          <p:nvPr>
            <p:ph type="sldNum" sz="quarter" idx="5"/>
          </p:nvPr>
        </p:nvSpPr>
        <p:spPr/>
        <p:txBody>
          <a:bodyPr/>
          <a:lstStyle/>
          <a:p>
            <a:fld id="{5D8F4AAE-4F60-429D-83BE-85852E7E1829}" type="slidenum">
              <a:rPr lang="en-US" smtClean="0"/>
              <a:t>16</a:t>
            </a:fld>
            <a:endParaRPr lang="en-US"/>
          </a:p>
        </p:txBody>
      </p:sp>
    </p:spTree>
    <p:extLst>
      <p:ext uri="{BB962C8B-B14F-4D97-AF65-F5344CB8AC3E}">
        <p14:creationId xmlns:p14="http://schemas.microsoft.com/office/powerpoint/2010/main" val="402200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target: What do you want to achieve? What are your goals?</a:t>
            </a:r>
          </a:p>
          <a:p>
            <a:r>
              <a:rPr lang="en-US" dirty="0"/>
              <a:t>Analyze the situation: Try to understand what the current situation is. Talk to people. Visit the shop floor and observe (</a:t>
            </a:r>
            <a:r>
              <a:rPr lang="en-US" dirty="0" err="1"/>
              <a:t>Genchi</a:t>
            </a:r>
            <a:r>
              <a:rPr lang="en-US" dirty="0"/>
              <a:t> </a:t>
            </a:r>
            <a:r>
              <a:rPr lang="en-US" dirty="0" err="1"/>
              <a:t>Genbutsu</a:t>
            </a:r>
            <a:r>
              <a:rPr lang="en-US" dirty="0"/>
              <a:t>). Collect data.</a:t>
            </a:r>
          </a:p>
          <a:p>
            <a:endParaRPr lang="en-US" dirty="0"/>
          </a:p>
          <a:p>
            <a:r>
              <a:rPr lang="en-US" dirty="0"/>
              <a:t>This is the actual implementation. Change the shop floor, create the product, actually make it happen. In all likelihood you will encounter additional problems during the Do that you did not think of before. That is normal. Just solve them as they come along.</a:t>
            </a:r>
          </a:p>
          <a:p>
            <a:endParaRPr lang="en-US" dirty="0"/>
          </a:p>
          <a:p>
            <a:r>
              <a:rPr lang="en-US" dirty="0"/>
              <a:t>This is probably the most frequently overlooked part of the PDCA. Did your implemented solution actually work? Did you achieve your goals? This is a very serious question. Judging from my experience, in most cases it does not, or at least not well </a:t>
            </a:r>
            <a:r>
              <a:rPr lang="en-US"/>
              <a:t>enough.</a:t>
            </a:r>
          </a:p>
          <a:p>
            <a:endParaRPr lang="en-US" dirty="0"/>
          </a:p>
          <a:p>
            <a:r>
              <a:rPr lang="en-US" dirty="0"/>
              <a:t>The Act is to decide what to do next. This depends on  the outcome of the Check. If your implementation failed to achieve the targets, you have to find out the reason. Why did your solution fail to perform as you expected? This will lead to a repetition of the PDCA with another Plan to figure out a new or better solution to achieve your goals.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D8F4AAE-4F60-429D-83BE-85852E7E1829}" type="slidenum">
              <a:rPr lang="en-US" smtClean="0"/>
              <a:t>18</a:t>
            </a:fld>
            <a:endParaRPr lang="en-US"/>
          </a:p>
        </p:txBody>
      </p:sp>
    </p:spTree>
    <p:extLst>
      <p:ext uri="{BB962C8B-B14F-4D97-AF65-F5344CB8AC3E}">
        <p14:creationId xmlns:p14="http://schemas.microsoft.com/office/powerpoint/2010/main" val="2616194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9/30/2019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08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995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474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95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9/30/2019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338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03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143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6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9/30/2019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167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6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719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78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61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06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729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88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13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9/30/2019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58964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791" y="1803405"/>
            <a:ext cx="11398102" cy="1825096"/>
          </a:xfrm>
        </p:spPr>
        <p:txBody>
          <a:bodyPr>
            <a:normAutofit fontScale="90000"/>
          </a:bodyPr>
          <a:lstStyle/>
          <a:p>
            <a:r>
              <a:rPr lang="en-US" sz="5300" dirty="0"/>
              <a:t>Process improvement for the lab</a:t>
            </a:r>
            <a:r>
              <a:rPr lang="en-US" dirty="0"/>
              <a:t/>
            </a:r>
            <a:br>
              <a:rPr lang="en-US" dirty="0"/>
            </a:br>
            <a:endParaRPr lang="en-US" dirty="0"/>
          </a:p>
        </p:txBody>
      </p:sp>
      <p:sp>
        <p:nvSpPr>
          <p:cNvPr id="5" name="Subtitle 4"/>
          <p:cNvSpPr>
            <a:spLocks noGrp="1"/>
          </p:cNvSpPr>
          <p:nvPr>
            <p:ph type="subTitle" idx="1"/>
          </p:nvPr>
        </p:nvSpPr>
        <p:spPr>
          <a:xfrm>
            <a:off x="542259" y="3632201"/>
            <a:ext cx="10717619" cy="685800"/>
          </a:xfrm>
        </p:spPr>
        <p:txBody>
          <a:bodyPr>
            <a:normAutofit fontScale="92500"/>
          </a:bodyPr>
          <a:lstStyle/>
          <a:p>
            <a:pPr lvl="0" defTabSz="457200">
              <a:lnSpc>
                <a:spcPct val="100000"/>
              </a:lnSpc>
              <a:spcBef>
                <a:spcPts val="0"/>
              </a:spcBef>
            </a:pPr>
            <a:r>
              <a:rPr lang="en-US" sz="2800" b="1" i="1" dirty="0">
                <a:solidFill>
                  <a:prstClr val="black"/>
                </a:solidFill>
              </a:rPr>
              <a:t>Leveraging LEAN principles to drive Efficiencies and Productivity</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402" y="612885"/>
            <a:ext cx="3445596"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1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53" y="1437320"/>
            <a:ext cx="9574397" cy="54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80614" y="2838893"/>
            <a:ext cx="829073" cy="369332"/>
          </a:xfrm>
          <a:prstGeom prst="rect">
            <a:avLst/>
          </a:prstGeom>
          <a:noFill/>
        </p:spPr>
        <p:txBody>
          <a:bodyPr wrap="none" rtlCol="0">
            <a:spAutoFit/>
          </a:bodyPr>
          <a:lstStyle/>
          <a:p>
            <a:r>
              <a:rPr lang="en-US" dirty="0" smtClean="0"/>
              <a:t>Day 4</a:t>
            </a:r>
            <a:endParaRPr lang="en-US" dirty="0"/>
          </a:p>
        </p:txBody>
      </p:sp>
    </p:spTree>
    <p:extLst>
      <p:ext uri="{BB962C8B-B14F-4D97-AF65-F5344CB8AC3E}">
        <p14:creationId xmlns:p14="http://schemas.microsoft.com/office/powerpoint/2010/main" val="1179962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316" y="1030187"/>
            <a:ext cx="8610600" cy="1293028"/>
          </a:xfrm>
        </p:spPr>
        <p:txBody>
          <a:bodyPr/>
          <a:lstStyle/>
          <a:p>
            <a:r>
              <a:rPr lang="en-US" cap="none" dirty="0" smtClean="0"/>
              <a:t>Exchange Value VS. Use Value</a:t>
            </a:r>
            <a:endParaRPr lang="en-US" cap="non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852" y="2987010"/>
            <a:ext cx="5083913" cy="282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804" y="2707475"/>
            <a:ext cx="5317275" cy="310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810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39804-0821-4059-945B-E96951FF8C68}"/>
              </a:ext>
            </a:extLst>
          </p:cNvPr>
          <p:cNvSpPr>
            <a:spLocks noGrp="1"/>
          </p:cNvSpPr>
          <p:nvPr>
            <p:ph type="title"/>
          </p:nvPr>
        </p:nvSpPr>
        <p:spPr/>
        <p:txBody>
          <a:bodyPr/>
          <a:lstStyle/>
          <a:p>
            <a:r>
              <a:rPr lang="en-US" cap="none" dirty="0"/>
              <a:t>Identify</a:t>
            </a:r>
            <a:r>
              <a:rPr lang="en-US" dirty="0"/>
              <a:t> </a:t>
            </a:r>
            <a:r>
              <a:rPr lang="en-US" cap="none" dirty="0"/>
              <a:t>Value</a:t>
            </a:r>
          </a:p>
        </p:txBody>
      </p:sp>
      <p:pic>
        <p:nvPicPr>
          <p:cNvPr id="11" name="Picture 10">
            <a:extLst>
              <a:ext uri="{FF2B5EF4-FFF2-40B4-BE49-F238E27FC236}">
                <a16:creationId xmlns="" xmlns:a16="http://schemas.microsoft.com/office/drawing/2014/main" id="{9D2AC2F4-53D9-4BCF-929B-4F672CC03505}"/>
              </a:ext>
            </a:extLst>
          </p:cNvPr>
          <p:cNvPicPr>
            <a:picLocks noChangeAspect="1"/>
          </p:cNvPicPr>
          <p:nvPr/>
        </p:nvPicPr>
        <p:blipFill>
          <a:blip r:embed="rId3"/>
          <a:stretch>
            <a:fillRect/>
          </a:stretch>
        </p:blipFill>
        <p:spPr>
          <a:xfrm>
            <a:off x="2269863" y="1961914"/>
            <a:ext cx="7756263" cy="4126730"/>
          </a:xfrm>
          <a:prstGeom prst="rect">
            <a:avLst/>
          </a:prstGeom>
        </p:spPr>
      </p:pic>
    </p:spTree>
    <p:extLst>
      <p:ext uri="{BB962C8B-B14F-4D97-AF65-F5344CB8AC3E}">
        <p14:creationId xmlns:p14="http://schemas.microsoft.com/office/powerpoint/2010/main" val="79993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CC36AC-8BE2-41A4-93EE-9B7097845AB8}"/>
              </a:ext>
            </a:extLst>
          </p:cNvPr>
          <p:cNvSpPr>
            <a:spLocks noGrp="1"/>
          </p:cNvSpPr>
          <p:nvPr>
            <p:ph type="title"/>
          </p:nvPr>
        </p:nvSpPr>
        <p:spPr>
          <a:xfrm>
            <a:off x="2863328" y="221226"/>
            <a:ext cx="8610600" cy="1293028"/>
          </a:xfrm>
        </p:spPr>
        <p:txBody>
          <a:bodyPr/>
          <a:lstStyle/>
          <a:p>
            <a:r>
              <a:rPr lang="en-US" cap="none" dirty="0"/>
              <a:t>Value Stream Mapping</a:t>
            </a:r>
          </a:p>
        </p:txBody>
      </p:sp>
      <p:pic>
        <p:nvPicPr>
          <p:cNvPr id="5" name="Picture 4">
            <a:extLst>
              <a:ext uri="{FF2B5EF4-FFF2-40B4-BE49-F238E27FC236}">
                <a16:creationId xmlns="" xmlns:a16="http://schemas.microsoft.com/office/drawing/2014/main" id="{4279BEE6-4027-41BD-BAE5-2CBBFC84A8E6}"/>
              </a:ext>
            </a:extLst>
          </p:cNvPr>
          <p:cNvPicPr>
            <a:picLocks noChangeAspect="1"/>
          </p:cNvPicPr>
          <p:nvPr/>
        </p:nvPicPr>
        <p:blipFill>
          <a:blip r:embed="rId3"/>
          <a:stretch>
            <a:fillRect/>
          </a:stretch>
        </p:blipFill>
        <p:spPr>
          <a:xfrm>
            <a:off x="9540780" y="3071803"/>
            <a:ext cx="1757691" cy="1129306"/>
          </a:xfrm>
          <a:prstGeom prst="rect">
            <a:avLst/>
          </a:prstGeom>
        </p:spPr>
      </p:pic>
      <p:pic>
        <p:nvPicPr>
          <p:cNvPr id="6" name="Picture 5">
            <a:extLst>
              <a:ext uri="{FF2B5EF4-FFF2-40B4-BE49-F238E27FC236}">
                <a16:creationId xmlns="" xmlns:a16="http://schemas.microsoft.com/office/drawing/2014/main" id="{C40DFC82-669A-4806-9C31-C8A1DD31F41B}"/>
              </a:ext>
            </a:extLst>
          </p:cNvPr>
          <p:cNvPicPr>
            <a:picLocks noChangeAspect="1"/>
          </p:cNvPicPr>
          <p:nvPr/>
        </p:nvPicPr>
        <p:blipFill>
          <a:blip r:embed="rId4"/>
          <a:stretch>
            <a:fillRect/>
          </a:stretch>
        </p:blipFill>
        <p:spPr>
          <a:xfrm>
            <a:off x="9540779" y="4289610"/>
            <a:ext cx="1757692" cy="1129306"/>
          </a:xfrm>
          <a:prstGeom prst="rect">
            <a:avLst/>
          </a:prstGeom>
        </p:spPr>
      </p:pic>
      <p:pic>
        <p:nvPicPr>
          <p:cNvPr id="21" name="Picture 20">
            <a:extLst>
              <a:ext uri="{FF2B5EF4-FFF2-40B4-BE49-F238E27FC236}">
                <a16:creationId xmlns="" xmlns:a16="http://schemas.microsoft.com/office/drawing/2014/main" id="{F3D7F6FC-C3C9-4121-AC58-905C5AB4F932}"/>
              </a:ext>
            </a:extLst>
          </p:cNvPr>
          <p:cNvPicPr>
            <a:picLocks noChangeAspect="1"/>
          </p:cNvPicPr>
          <p:nvPr/>
        </p:nvPicPr>
        <p:blipFill>
          <a:blip r:embed="rId5"/>
          <a:stretch>
            <a:fillRect/>
          </a:stretch>
        </p:blipFill>
        <p:spPr>
          <a:xfrm>
            <a:off x="533643" y="1942447"/>
            <a:ext cx="7803556" cy="4694327"/>
          </a:xfrm>
          <a:prstGeom prst="rect">
            <a:avLst/>
          </a:prstGeom>
        </p:spPr>
      </p:pic>
    </p:spTree>
    <p:extLst>
      <p:ext uri="{BB962C8B-B14F-4D97-AF65-F5344CB8AC3E}">
        <p14:creationId xmlns:p14="http://schemas.microsoft.com/office/powerpoint/2010/main" val="2047151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329A33-4DFA-4416-921C-5302B190A22B}"/>
              </a:ext>
            </a:extLst>
          </p:cNvPr>
          <p:cNvSpPr>
            <a:spLocks noGrp="1"/>
          </p:cNvSpPr>
          <p:nvPr>
            <p:ph type="title"/>
          </p:nvPr>
        </p:nvSpPr>
        <p:spPr>
          <a:xfrm>
            <a:off x="3239845" y="366340"/>
            <a:ext cx="8610600" cy="1293028"/>
          </a:xfrm>
        </p:spPr>
        <p:txBody>
          <a:bodyPr/>
          <a:lstStyle/>
          <a:p>
            <a:r>
              <a:rPr lang="en-US" cap="none" dirty="0"/>
              <a:t>Create Continuous Workflow</a:t>
            </a:r>
          </a:p>
        </p:txBody>
      </p:sp>
      <p:pic>
        <p:nvPicPr>
          <p:cNvPr id="2050" name="Picture 2" descr="Image result for workflow">
            <a:extLst>
              <a:ext uri="{FF2B5EF4-FFF2-40B4-BE49-F238E27FC236}">
                <a16:creationId xmlns="" xmlns:a16="http://schemas.microsoft.com/office/drawing/2014/main" id="{ACE51559-E158-41DB-9D49-CC26B57AD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03" y="1979407"/>
            <a:ext cx="3565796" cy="42612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 xmlns:a16="http://schemas.microsoft.com/office/drawing/2014/main" id="{BA2097A1-5EDE-4174-8E5A-A8D43D14C7B5}"/>
              </a:ext>
            </a:extLst>
          </p:cNvPr>
          <p:cNvSpPr/>
          <p:nvPr/>
        </p:nvSpPr>
        <p:spPr>
          <a:xfrm>
            <a:off x="4012603" y="3429000"/>
            <a:ext cx="1420009" cy="115106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 xmlns:a16="http://schemas.microsoft.com/office/drawing/2014/main" id="{D94BCD04-7887-4D64-8E71-2FB744F413AA}"/>
              </a:ext>
            </a:extLst>
          </p:cNvPr>
          <p:cNvGraphicFramePr>
            <a:graphicFrameLocks noGrp="1"/>
          </p:cNvGraphicFramePr>
          <p:nvPr>
            <p:extLst>
              <p:ext uri="{D42A27DB-BD31-4B8C-83A1-F6EECF244321}">
                <p14:modId xmlns:p14="http://schemas.microsoft.com/office/powerpoint/2010/main" val="1739877636"/>
              </p:ext>
            </p:extLst>
          </p:nvPr>
        </p:nvGraphicFramePr>
        <p:xfrm>
          <a:off x="5766099" y="2452744"/>
          <a:ext cx="5443369" cy="3870960"/>
        </p:xfrm>
        <a:graphic>
          <a:graphicData uri="http://schemas.openxmlformats.org/drawingml/2006/table">
            <a:tbl>
              <a:tblPr firstRow="1" bandRow="1">
                <a:tableStyleId>{5202B0CA-FC54-4496-8BCA-5EF66A818D29}</a:tableStyleId>
              </a:tblPr>
              <a:tblGrid>
                <a:gridCol w="5443369">
                  <a:extLst>
                    <a:ext uri="{9D8B030D-6E8A-4147-A177-3AD203B41FA5}">
                      <a16:colId xmlns="" xmlns:a16="http://schemas.microsoft.com/office/drawing/2014/main" val="600377939"/>
                    </a:ext>
                  </a:extLst>
                </a:gridCol>
              </a:tblGrid>
              <a:tr h="475187">
                <a:tc>
                  <a:txBody>
                    <a:bodyPr/>
                    <a:lstStyle/>
                    <a:p>
                      <a:pPr marL="285750" indent="-285750">
                        <a:buFont typeface="Arial" panose="020B0604020202020204" pitchFamily="34" charset="0"/>
                        <a:buChar char="•"/>
                      </a:pPr>
                      <a:r>
                        <a:rPr lang="en-US" sz="2800" b="0" dirty="0">
                          <a:solidFill>
                            <a:schemeClr val="tx1"/>
                          </a:solidFill>
                        </a:rPr>
                        <a:t>breaking down steps</a:t>
                      </a:r>
                    </a:p>
                  </a:txBody>
                  <a:tcPr>
                    <a:noFill/>
                  </a:tcPr>
                </a:tc>
                <a:extLst>
                  <a:ext uri="{0D108BD9-81ED-4DB2-BD59-A6C34878D82A}">
                    <a16:rowId xmlns="" xmlns:a16="http://schemas.microsoft.com/office/drawing/2014/main" val="718402303"/>
                  </a:ext>
                </a:extLst>
              </a:tr>
              <a:tr h="475187">
                <a:tc>
                  <a:txBody>
                    <a:bodyPr/>
                    <a:lstStyle/>
                    <a:p>
                      <a:pPr marL="285750" indent="-285750">
                        <a:buFont typeface="Arial" panose="020B0604020202020204" pitchFamily="34" charset="0"/>
                        <a:buChar char="•"/>
                      </a:pPr>
                      <a:r>
                        <a:rPr lang="en-US" sz="2800" dirty="0"/>
                        <a:t>reconfiguring the production steps</a:t>
                      </a:r>
                    </a:p>
                  </a:txBody>
                  <a:tcPr>
                    <a:noFill/>
                  </a:tcPr>
                </a:tc>
                <a:extLst>
                  <a:ext uri="{0D108BD9-81ED-4DB2-BD59-A6C34878D82A}">
                    <a16:rowId xmlns="" xmlns:a16="http://schemas.microsoft.com/office/drawing/2014/main" val="1673779568"/>
                  </a:ext>
                </a:extLst>
              </a:tr>
              <a:tr h="475187">
                <a:tc>
                  <a:txBody>
                    <a:bodyPr/>
                    <a:lstStyle/>
                    <a:p>
                      <a:pPr marL="285750" indent="-285750">
                        <a:buFont typeface="Arial" panose="020B0604020202020204" pitchFamily="34" charset="0"/>
                        <a:buChar char="•"/>
                      </a:pPr>
                      <a:r>
                        <a:rPr lang="en-US" sz="2800" dirty="0"/>
                        <a:t>leveling out the workload</a:t>
                      </a:r>
                      <a:endParaRPr lang="en-US" sz="2800" dirty="0">
                        <a:solidFill>
                          <a:schemeClr val="tx1"/>
                        </a:solidFill>
                      </a:endParaRPr>
                    </a:p>
                  </a:txBody>
                  <a:tcPr>
                    <a:noFill/>
                  </a:tcPr>
                </a:tc>
                <a:extLst>
                  <a:ext uri="{0D108BD9-81ED-4DB2-BD59-A6C34878D82A}">
                    <a16:rowId xmlns="" xmlns:a16="http://schemas.microsoft.com/office/drawing/2014/main" val="3696857931"/>
                  </a:ext>
                </a:extLst>
              </a:tr>
              <a:tr h="820185">
                <a:tc>
                  <a:txBody>
                    <a:bodyPr/>
                    <a:lstStyle/>
                    <a:p>
                      <a:pPr marL="285750" indent="-285750">
                        <a:buFont typeface="Arial" panose="020B0604020202020204" pitchFamily="34" charset="0"/>
                        <a:buChar char="•"/>
                      </a:pPr>
                      <a:r>
                        <a:rPr lang="en-US" sz="2800" dirty="0"/>
                        <a:t>creating cross-functional departments</a:t>
                      </a:r>
                    </a:p>
                  </a:txBody>
                  <a:tcPr>
                    <a:noFill/>
                  </a:tcPr>
                </a:tc>
                <a:extLst>
                  <a:ext uri="{0D108BD9-81ED-4DB2-BD59-A6C34878D82A}">
                    <a16:rowId xmlns="" xmlns:a16="http://schemas.microsoft.com/office/drawing/2014/main" val="3860474736"/>
                  </a:ext>
                </a:extLst>
              </a:tr>
              <a:tr h="820185">
                <a:tc>
                  <a:txBody>
                    <a:bodyPr/>
                    <a:lstStyle/>
                    <a:p>
                      <a:pPr marL="285750" indent="-285750">
                        <a:buFont typeface="Arial" panose="020B0604020202020204" pitchFamily="34" charset="0"/>
                        <a:buChar char="•"/>
                      </a:pPr>
                      <a:r>
                        <a:rPr lang="en-US" sz="2800" dirty="0"/>
                        <a:t>training employees to be multi-skilled and adaptive</a:t>
                      </a:r>
                    </a:p>
                  </a:txBody>
                  <a:tcPr>
                    <a:noFill/>
                  </a:tcPr>
                </a:tc>
                <a:extLst>
                  <a:ext uri="{0D108BD9-81ED-4DB2-BD59-A6C34878D82A}">
                    <a16:rowId xmlns="" xmlns:a16="http://schemas.microsoft.com/office/drawing/2014/main" val="1195080152"/>
                  </a:ext>
                </a:extLst>
              </a:tr>
            </a:tbl>
          </a:graphicData>
        </a:graphic>
      </p:graphicFrame>
      <p:sp>
        <p:nvSpPr>
          <p:cNvPr id="9" name="TextBox 8">
            <a:extLst>
              <a:ext uri="{FF2B5EF4-FFF2-40B4-BE49-F238E27FC236}">
                <a16:creationId xmlns="" xmlns:a16="http://schemas.microsoft.com/office/drawing/2014/main" id="{D6F4947A-F087-448E-9DC5-EA12C8AF48B7}"/>
              </a:ext>
            </a:extLst>
          </p:cNvPr>
          <p:cNvSpPr txBox="1"/>
          <p:nvPr/>
        </p:nvSpPr>
        <p:spPr>
          <a:xfrm>
            <a:off x="-41001" y="6240607"/>
            <a:ext cx="1249060" cy="246221"/>
          </a:xfrm>
          <a:prstGeom prst="rect">
            <a:avLst/>
          </a:prstGeom>
          <a:noFill/>
        </p:spPr>
        <p:txBody>
          <a:bodyPr wrap="none" rtlCol="0">
            <a:spAutoFit/>
          </a:bodyPr>
          <a:lstStyle/>
          <a:p>
            <a:r>
              <a:rPr lang="en-US" sz="1000" dirty="0"/>
              <a:t>generic example</a:t>
            </a:r>
          </a:p>
        </p:txBody>
      </p:sp>
    </p:spTree>
    <p:extLst>
      <p:ext uri="{BB962C8B-B14F-4D97-AF65-F5344CB8AC3E}">
        <p14:creationId xmlns:p14="http://schemas.microsoft.com/office/powerpoint/2010/main" val="170921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1056A-C156-4202-B5AA-D79102274F04}"/>
              </a:ext>
            </a:extLst>
          </p:cNvPr>
          <p:cNvSpPr>
            <a:spLocks noGrp="1"/>
          </p:cNvSpPr>
          <p:nvPr>
            <p:ph type="title"/>
          </p:nvPr>
        </p:nvSpPr>
        <p:spPr>
          <a:xfrm>
            <a:off x="3003176" y="186240"/>
            <a:ext cx="8610600" cy="1293028"/>
          </a:xfrm>
        </p:spPr>
        <p:txBody>
          <a:bodyPr/>
          <a:lstStyle/>
          <a:p>
            <a:r>
              <a:rPr lang="en-US" cap="none" dirty="0"/>
              <a:t>Establish Pull</a:t>
            </a:r>
          </a:p>
        </p:txBody>
      </p:sp>
      <p:pic>
        <p:nvPicPr>
          <p:cNvPr id="3074" name="Picture 2" descr="Image result for just in time inventory">
            <a:extLst>
              <a:ext uri="{FF2B5EF4-FFF2-40B4-BE49-F238E27FC236}">
                <a16:creationId xmlns="" xmlns:a16="http://schemas.microsoft.com/office/drawing/2014/main" id="{8ACC9AC9-910A-407B-9875-76B2B7896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76" y="1479268"/>
            <a:ext cx="6002767" cy="531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35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0A5638-E237-4846-9BBC-823F18CD3FE3}"/>
              </a:ext>
            </a:extLst>
          </p:cNvPr>
          <p:cNvSpPr>
            <a:spLocks noGrp="1"/>
          </p:cNvSpPr>
          <p:nvPr>
            <p:ph type="title"/>
          </p:nvPr>
        </p:nvSpPr>
        <p:spPr>
          <a:xfrm>
            <a:off x="3218329" y="288662"/>
            <a:ext cx="8610600" cy="1293028"/>
          </a:xfrm>
        </p:spPr>
        <p:txBody>
          <a:bodyPr/>
          <a:lstStyle/>
          <a:p>
            <a:r>
              <a:rPr lang="en-US" cap="none" dirty="0"/>
              <a:t>Continuous Improvement</a:t>
            </a:r>
          </a:p>
        </p:txBody>
      </p:sp>
      <p:pic>
        <p:nvPicPr>
          <p:cNvPr id="4098" name="Picture 2" descr="Image result for continuous process improvement">
            <a:extLst>
              <a:ext uri="{FF2B5EF4-FFF2-40B4-BE49-F238E27FC236}">
                <a16:creationId xmlns="" xmlns:a16="http://schemas.microsoft.com/office/drawing/2014/main" id="{6398549A-E835-411B-B92A-52DB4D427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586" y="1581690"/>
            <a:ext cx="8423238" cy="4830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53F8178B-2EE4-40EB-99E9-9FC97D053FD6}"/>
              </a:ext>
            </a:extLst>
          </p:cNvPr>
          <p:cNvSpPr/>
          <p:nvPr/>
        </p:nvSpPr>
        <p:spPr>
          <a:xfrm>
            <a:off x="8509299" y="5841402"/>
            <a:ext cx="1688950" cy="727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58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9EA30C-E4D0-4C7E-82CF-E94768E42C7D}"/>
              </a:ext>
            </a:extLst>
          </p:cNvPr>
          <p:cNvSpPr>
            <a:spLocks noGrp="1"/>
          </p:cNvSpPr>
          <p:nvPr>
            <p:ph type="title"/>
          </p:nvPr>
        </p:nvSpPr>
        <p:spPr>
          <a:xfrm>
            <a:off x="3089237" y="118914"/>
            <a:ext cx="8610600" cy="1293028"/>
          </a:xfrm>
        </p:spPr>
        <p:txBody>
          <a:bodyPr/>
          <a:lstStyle/>
          <a:p>
            <a:r>
              <a:rPr lang="en-US" cap="none" dirty="0"/>
              <a:t>Other Key Concepts</a:t>
            </a:r>
          </a:p>
        </p:txBody>
      </p:sp>
      <p:pic>
        <p:nvPicPr>
          <p:cNvPr id="4" name="Content Placeholder 3">
            <a:extLst>
              <a:ext uri="{FF2B5EF4-FFF2-40B4-BE49-F238E27FC236}">
                <a16:creationId xmlns="" xmlns:a16="http://schemas.microsoft.com/office/drawing/2014/main" id="{97138DE9-4BFB-4691-A4DE-C3F48DF4C829}"/>
              </a:ext>
            </a:extLst>
          </p:cNvPr>
          <p:cNvPicPr>
            <a:picLocks noGrp="1" noChangeAspect="1"/>
          </p:cNvPicPr>
          <p:nvPr>
            <p:ph idx="1"/>
          </p:nvPr>
        </p:nvPicPr>
        <p:blipFill>
          <a:blip r:embed="rId2"/>
          <a:stretch>
            <a:fillRect/>
          </a:stretch>
        </p:blipFill>
        <p:spPr>
          <a:xfrm>
            <a:off x="2786232" y="1893345"/>
            <a:ext cx="6959934" cy="4175961"/>
          </a:xfrm>
          <a:prstGeom prst="rect">
            <a:avLst/>
          </a:prstGeom>
        </p:spPr>
      </p:pic>
    </p:spTree>
    <p:extLst>
      <p:ext uri="{BB962C8B-B14F-4D97-AF65-F5344CB8AC3E}">
        <p14:creationId xmlns:p14="http://schemas.microsoft.com/office/powerpoint/2010/main" val="3643046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C3045-021E-41D7-978A-2BABBDDFEC13}"/>
              </a:ext>
            </a:extLst>
          </p:cNvPr>
          <p:cNvSpPr>
            <a:spLocks noGrp="1"/>
          </p:cNvSpPr>
          <p:nvPr>
            <p:ph type="title"/>
          </p:nvPr>
        </p:nvSpPr>
        <p:spPr>
          <a:xfrm>
            <a:off x="3239845" y="323309"/>
            <a:ext cx="8610600" cy="1293028"/>
          </a:xfrm>
        </p:spPr>
        <p:txBody>
          <a:bodyPr/>
          <a:lstStyle/>
          <a:p>
            <a:r>
              <a:rPr lang="en-US" cap="none" dirty="0"/>
              <a:t>Plan Do Check Act</a:t>
            </a:r>
          </a:p>
        </p:txBody>
      </p:sp>
      <p:pic>
        <p:nvPicPr>
          <p:cNvPr id="8194" name="Picture 2" descr="Image result for plan do check act lean">
            <a:extLst>
              <a:ext uri="{FF2B5EF4-FFF2-40B4-BE49-F238E27FC236}">
                <a16:creationId xmlns="" xmlns:a16="http://schemas.microsoft.com/office/drawing/2014/main" id="{D46411AB-82F6-4985-90E5-0631B2D3A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728" y="2057401"/>
            <a:ext cx="8498543" cy="472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37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9 sinful waste lean">
            <a:extLst>
              <a:ext uri="{FF2B5EF4-FFF2-40B4-BE49-F238E27FC236}">
                <a16:creationId xmlns="" xmlns:a16="http://schemas.microsoft.com/office/drawing/2014/main" id="{8589BCEE-A025-4BA2-8CE5-E8583D115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19" y="1040135"/>
            <a:ext cx="6960197" cy="574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4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B0B80A-9A3F-4FF1-BBED-08F11279B1C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 xmlns:a16="http://schemas.microsoft.com/office/drawing/2014/main" id="{54DE4DCB-BF9C-4A6A-9711-386E690AFD46}"/>
              </a:ext>
            </a:extLst>
          </p:cNvPr>
          <p:cNvSpPr>
            <a:spLocks noGrp="1"/>
          </p:cNvSpPr>
          <p:nvPr>
            <p:ph idx="1"/>
          </p:nvPr>
        </p:nvSpPr>
        <p:spPr/>
        <p:txBody>
          <a:bodyPr>
            <a:normAutofit/>
          </a:bodyPr>
          <a:lstStyle/>
          <a:p>
            <a:r>
              <a:rPr lang="en-US" sz="4400" dirty="0"/>
              <a:t>Group Exercise</a:t>
            </a:r>
          </a:p>
          <a:p>
            <a:r>
              <a:rPr lang="en-US" sz="4400" dirty="0"/>
              <a:t>LEAN principles overview</a:t>
            </a:r>
          </a:p>
          <a:p>
            <a:r>
              <a:rPr lang="en-US" sz="4400" dirty="0"/>
              <a:t>Case Studies In-lab perspective</a:t>
            </a:r>
          </a:p>
          <a:p>
            <a:r>
              <a:rPr lang="en-US" sz="4400" dirty="0"/>
              <a:t>Q&amp;A</a:t>
            </a:r>
          </a:p>
        </p:txBody>
      </p:sp>
    </p:spTree>
    <p:extLst>
      <p:ext uri="{BB962C8B-B14F-4D97-AF65-F5344CB8AC3E}">
        <p14:creationId xmlns:p14="http://schemas.microsoft.com/office/powerpoint/2010/main" val="112254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6EA22A-4BC8-4905-9686-CDCEF5DFD052}"/>
              </a:ext>
            </a:extLst>
          </p:cNvPr>
          <p:cNvSpPr>
            <a:spLocks noGrp="1"/>
          </p:cNvSpPr>
          <p:nvPr>
            <p:ph type="title"/>
          </p:nvPr>
        </p:nvSpPr>
        <p:spPr/>
        <p:txBody>
          <a:bodyPr/>
          <a:lstStyle/>
          <a:p>
            <a:r>
              <a:rPr lang="en-US" cap="none" dirty="0"/>
              <a:t>Poka-yoke</a:t>
            </a:r>
          </a:p>
        </p:txBody>
      </p:sp>
      <p:sp>
        <p:nvSpPr>
          <p:cNvPr id="4" name="Rectangle: Rounded Corners 3">
            <a:extLst>
              <a:ext uri="{FF2B5EF4-FFF2-40B4-BE49-F238E27FC236}">
                <a16:creationId xmlns="" xmlns:a16="http://schemas.microsoft.com/office/drawing/2014/main" id="{247D25FB-657F-4F6F-837C-37EE65979F90}"/>
              </a:ext>
            </a:extLst>
          </p:cNvPr>
          <p:cNvSpPr/>
          <p:nvPr/>
        </p:nvSpPr>
        <p:spPr>
          <a:xfrm>
            <a:off x="1086522" y="2958352"/>
            <a:ext cx="2657139" cy="989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 xmlns:a16="http://schemas.microsoft.com/office/drawing/2014/main" id="{5E1BE26F-0241-4BCB-827C-31FC68C47CDE}"/>
              </a:ext>
            </a:extLst>
          </p:cNvPr>
          <p:cNvSpPr/>
          <p:nvPr/>
        </p:nvSpPr>
        <p:spPr>
          <a:xfrm>
            <a:off x="4444701" y="2958352"/>
            <a:ext cx="2657139" cy="98970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 xmlns:a16="http://schemas.microsoft.com/office/drawing/2014/main" id="{E878D541-423C-4147-B2D8-905D34C4D3E7}"/>
              </a:ext>
            </a:extLst>
          </p:cNvPr>
          <p:cNvSpPr/>
          <p:nvPr/>
        </p:nvSpPr>
        <p:spPr>
          <a:xfrm>
            <a:off x="7845910" y="2958352"/>
            <a:ext cx="2657139" cy="98970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 xmlns:a16="http://schemas.microsoft.com/office/drawing/2014/main" id="{18D539D5-B68F-4A73-82B7-EDB024382750}"/>
              </a:ext>
            </a:extLst>
          </p:cNvPr>
          <p:cNvSpPr/>
          <p:nvPr/>
        </p:nvSpPr>
        <p:spPr>
          <a:xfrm>
            <a:off x="3922955" y="3345626"/>
            <a:ext cx="385482" cy="215153"/>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 xmlns:a16="http://schemas.microsoft.com/office/drawing/2014/main" id="{D358A750-2349-47F0-A0CA-589F7136D16C}"/>
              </a:ext>
            </a:extLst>
          </p:cNvPr>
          <p:cNvSpPr/>
          <p:nvPr/>
        </p:nvSpPr>
        <p:spPr>
          <a:xfrm>
            <a:off x="7281134" y="3345626"/>
            <a:ext cx="385482" cy="215153"/>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524EA038-D8EB-43F6-B0C7-DF4DCB90BE10}"/>
              </a:ext>
            </a:extLst>
          </p:cNvPr>
          <p:cNvSpPr txBox="1"/>
          <p:nvPr/>
        </p:nvSpPr>
        <p:spPr>
          <a:xfrm>
            <a:off x="1801585" y="3244334"/>
            <a:ext cx="1377300" cy="369332"/>
          </a:xfrm>
          <a:prstGeom prst="rect">
            <a:avLst/>
          </a:prstGeom>
          <a:noFill/>
        </p:spPr>
        <p:txBody>
          <a:bodyPr wrap="none" rtlCol="0">
            <a:spAutoFit/>
          </a:bodyPr>
          <a:lstStyle/>
          <a:p>
            <a:r>
              <a:rPr lang="en-US" dirty="0">
                <a:solidFill>
                  <a:schemeClr val="bg1"/>
                </a:solidFill>
              </a:rPr>
              <a:t>Prevention</a:t>
            </a:r>
          </a:p>
        </p:txBody>
      </p:sp>
      <p:sp>
        <p:nvSpPr>
          <p:cNvPr id="10" name="TextBox 9">
            <a:extLst>
              <a:ext uri="{FF2B5EF4-FFF2-40B4-BE49-F238E27FC236}">
                <a16:creationId xmlns="" xmlns:a16="http://schemas.microsoft.com/office/drawing/2014/main" id="{BD56ECA7-A60C-498E-A929-FD91FBC1DB78}"/>
              </a:ext>
            </a:extLst>
          </p:cNvPr>
          <p:cNvSpPr txBox="1"/>
          <p:nvPr/>
        </p:nvSpPr>
        <p:spPr>
          <a:xfrm>
            <a:off x="4788006" y="3244334"/>
            <a:ext cx="2121093" cy="369332"/>
          </a:xfrm>
          <a:prstGeom prst="rect">
            <a:avLst/>
          </a:prstGeom>
          <a:noFill/>
        </p:spPr>
        <p:txBody>
          <a:bodyPr wrap="none" rtlCol="0">
            <a:spAutoFit/>
          </a:bodyPr>
          <a:lstStyle/>
          <a:p>
            <a:r>
              <a:rPr lang="en-US" dirty="0">
                <a:solidFill>
                  <a:schemeClr val="bg1"/>
                </a:solidFill>
              </a:rPr>
              <a:t>Detect In Process</a:t>
            </a:r>
          </a:p>
        </p:txBody>
      </p:sp>
      <p:sp>
        <p:nvSpPr>
          <p:cNvPr id="11" name="TextBox 10">
            <a:extLst>
              <a:ext uri="{FF2B5EF4-FFF2-40B4-BE49-F238E27FC236}">
                <a16:creationId xmlns="" xmlns:a16="http://schemas.microsoft.com/office/drawing/2014/main" id="{15A65DE6-ECFB-4C5D-B51F-0A9FE3AE2636}"/>
              </a:ext>
            </a:extLst>
          </p:cNvPr>
          <p:cNvSpPr txBox="1"/>
          <p:nvPr/>
        </p:nvSpPr>
        <p:spPr>
          <a:xfrm>
            <a:off x="8354382" y="3105834"/>
            <a:ext cx="1625766" cy="646331"/>
          </a:xfrm>
          <a:prstGeom prst="rect">
            <a:avLst/>
          </a:prstGeom>
          <a:noFill/>
        </p:spPr>
        <p:txBody>
          <a:bodyPr wrap="none" rtlCol="0">
            <a:spAutoFit/>
          </a:bodyPr>
          <a:lstStyle/>
          <a:p>
            <a:r>
              <a:rPr lang="en-US" dirty="0">
                <a:solidFill>
                  <a:schemeClr val="bg1"/>
                </a:solidFill>
              </a:rPr>
              <a:t>Detection </a:t>
            </a:r>
          </a:p>
          <a:p>
            <a:r>
              <a:rPr lang="en-US" dirty="0">
                <a:solidFill>
                  <a:schemeClr val="bg1"/>
                </a:solidFill>
              </a:rPr>
              <a:t>after Mistake</a:t>
            </a:r>
          </a:p>
        </p:txBody>
      </p:sp>
      <p:sp>
        <p:nvSpPr>
          <p:cNvPr id="13" name="TextBox 12">
            <a:extLst>
              <a:ext uri="{FF2B5EF4-FFF2-40B4-BE49-F238E27FC236}">
                <a16:creationId xmlns="" xmlns:a16="http://schemas.microsoft.com/office/drawing/2014/main" id="{13604350-2DC6-4D7E-B253-32B39E3930F1}"/>
              </a:ext>
            </a:extLst>
          </p:cNvPr>
          <p:cNvSpPr txBox="1"/>
          <p:nvPr/>
        </p:nvSpPr>
        <p:spPr>
          <a:xfrm>
            <a:off x="1045164" y="4431268"/>
            <a:ext cx="2739853" cy="369332"/>
          </a:xfrm>
          <a:prstGeom prst="rect">
            <a:avLst/>
          </a:prstGeom>
          <a:noFill/>
        </p:spPr>
        <p:txBody>
          <a:bodyPr wrap="none" rtlCol="0">
            <a:spAutoFit/>
          </a:bodyPr>
          <a:lstStyle/>
          <a:p>
            <a:r>
              <a:rPr lang="en-US" dirty="0"/>
              <a:t>Eliminate at the source</a:t>
            </a:r>
          </a:p>
        </p:txBody>
      </p:sp>
      <p:sp>
        <p:nvSpPr>
          <p:cNvPr id="14" name="TextBox 13">
            <a:extLst>
              <a:ext uri="{FF2B5EF4-FFF2-40B4-BE49-F238E27FC236}">
                <a16:creationId xmlns="" xmlns:a16="http://schemas.microsoft.com/office/drawing/2014/main" id="{9EBA4D29-3559-40FB-86DD-9622E1E66B89}"/>
              </a:ext>
            </a:extLst>
          </p:cNvPr>
          <p:cNvSpPr txBox="1"/>
          <p:nvPr/>
        </p:nvSpPr>
        <p:spPr>
          <a:xfrm>
            <a:off x="4318844" y="4431268"/>
            <a:ext cx="3155031" cy="369332"/>
          </a:xfrm>
          <a:prstGeom prst="rect">
            <a:avLst/>
          </a:prstGeom>
          <a:noFill/>
        </p:spPr>
        <p:txBody>
          <a:bodyPr wrap="none" rtlCol="0">
            <a:spAutoFit/>
          </a:bodyPr>
          <a:lstStyle/>
          <a:p>
            <a:r>
              <a:rPr lang="en-US" dirty="0"/>
              <a:t>Catch before problematic</a:t>
            </a:r>
          </a:p>
        </p:txBody>
      </p:sp>
      <p:sp>
        <p:nvSpPr>
          <p:cNvPr id="15" name="TextBox 14">
            <a:extLst>
              <a:ext uri="{FF2B5EF4-FFF2-40B4-BE49-F238E27FC236}">
                <a16:creationId xmlns="" xmlns:a16="http://schemas.microsoft.com/office/drawing/2014/main" id="{9827AC8F-D44F-4946-94C5-D9D4C1556569}"/>
              </a:ext>
            </a:extLst>
          </p:cNvPr>
          <p:cNvSpPr txBox="1"/>
          <p:nvPr/>
        </p:nvSpPr>
        <p:spPr>
          <a:xfrm>
            <a:off x="7845910" y="4431268"/>
            <a:ext cx="2863284" cy="369332"/>
          </a:xfrm>
          <a:prstGeom prst="rect">
            <a:avLst/>
          </a:prstGeom>
          <a:noFill/>
        </p:spPr>
        <p:txBody>
          <a:bodyPr wrap="none" rtlCol="0">
            <a:spAutoFit/>
          </a:bodyPr>
          <a:lstStyle/>
          <a:p>
            <a:r>
              <a:rPr lang="en-US" dirty="0"/>
              <a:t>Detect before next step</a:t>
            </a:r>
          </a:p>
        </p:txBody>
      </p:sp>
    </p:spTree>
    <p:extLst>
      <p:ext uri="{BB962C8B-B14F-4D97-AF65-F5344CB8AC3E}">
        <p14:creationId xmlns:p14="http://schemas.microsoft.com/office/powerpoint/2010/main" val="106584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6DF9F-A448-4048-87FA-ACC25BF67BA3}"/>
              </a:ext>
            </a:extLst>
          </p:cNvPr>
          <p:cNvSpPr>
            <a:spLocks noGrp="1"/>
          </p:cNvSpPr>
          <p:nvPr>
            <p:ph type="title"/>
          </p:nvPr>
        </p:nvSpPr>
        <p:spPr/>
        <p:txBody>
          <a:bodyPr/>
          <a:lstStyle/>
          <a:p>
            <a:r>
              <a:rPr lang="en-US" cap="none" dirty="0"/>
              <a:t>Case studies in-lab perspective</a:t>
            </a:r>
          </a:p>
        </p:txBody>
      </p:sp>
      <p:sp>
        <p:nvSpPr>
          <p:cNvPr id="3" name="Content Placeholder 2">
            <a:extLst>
              <a:ext uri="{FF2B5EF4-FFF2-40B4-BE49-F238E27FC236}">
                <a16:creationId xmlns="" xmlns:a16="http://schemas.microsoft.com/office/drawing/2014/main" id="{2E079EB3-6F91-43A7-AE0B-F804DB9D6A9F}"/>
              </a:ext>
            </a:extLst>
          </p:cNvPr>
          <p:cNvSpPr>
            <a:spLocks noGrp="1"/>
          </p:cNvSpPr>
          <p:nvPr>
            <p:ph idx="1"/>
          </p:nvPr>
        </p:nvSpPr>
        <p:spPr/>
        <p:txBody>
          <a:bodyPr/>
          <a:lstStyle/>
          <a:p>
            <a:pPr marL="0" indent="0">
              <a:buNone/>
            </a:pPr>
            <a:r>
              <a:rPr lang="en-US" dirty="0"/>
              <a:t>Annie Carter – Brooks Applied Labs</a:t>
            </a:r>
          </a:p>
        </p:txBody>
      </p:sp>
    </p:spTree>
    <p:extLst>
      <p:ext uri="{BB962C8B-B14F-4D97-AF65-F5344CB8AC3E}">
        <p14:creationId xmlns:p14="http://schemas.microsoft.com/office/powerpoint/2010/main" val="3295411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6DF9F-A448-4048-87FA-ACC25BF67BA3}"/>
              </a:ext>
            </a:extLst>
          </p:cNvPr>
          <p:cNvSpPr>
            <a:spLocks noGrp="1"/>
          </p:cNvSpPr>
          <p:nvPr>
            <p:ph type="title"/>
          </p:nvPr>
        </p:nvSpPr>
        <p:spPr/>
        <p:txBody>
          <a:bodyPr/>
          <a:lstStyle/>
          <a:p>
            <a:r>
              <a:rPr lang="en-US" cap="none" dirty="0"/>
              <a:t>Case studies in-lab perspective</a:t>
            </a:r>
          </a:p>
        </p:txBody>
      </p:sp>
      <p:sp>
        <p:nvSpPr>
          <p:cNvPr id="3" name="Content Placeholder 2">
            <a:extLst>
              <a:ext uri="{FF2B5EF4-FFF2-40B4-BE49-F238E27FC236}">
                <a16:creationId xmlns="" xmlns:a16="http://schemas.microsoft.com/office/drawing/2014/main" id="{2E079EB3-6F91-43A7-AE0B-F804DB9D6A9F}"/>
              </a:ext>
            </a:extLst>
          </p:cNvPr>
          <p:cNvSpPr>
            <a:spLocks noGrp="1"/>
          </p:cNvSpPr>
          <p:nvPr>
            <p:ph idx="1"/>
          </p:nvPr>
        </p:nvSpPr>
        <p:spPr/>
        <p:txBody>
          <a:bodyPr/>
          <a:lstStyle/>
          <a:p>
            <a:pPr marL="0" indent="0">
              <a:buNone/>
            </a:pPr>
            <a:r>
              <a:rPr lang="en-US" dirty="0"/>
              <a:t>Jake Vanderboom – Pace Analytical Services, LLC</a:t>
            </a:r>
          </a:p>
        </p:txBody>
      </p:sp>
    </p:spTree>
    <p:extLst>
      <p:ext uri="{BB962C8B-B14F-4D97-AF65-F5344CB8AC3E}">
        <p14:creationId xmlns:p14="http://schemas.microsoft.com/office/powerpoint/2010/main" val="333835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EF9C276-79EA-4A70-A4C6-D5F468B5D035}"/>
              </a:ext>
            </a:extLst>
          </p:cNvPr>
          <p:cNvSpPr>
            <a:spLocks noGrp="1"/>
          </p:cNvSpPr>
          <p:nvPr>
            <p:ph type="title"/>
          </p:nvPr>
        </p:nvSpPr>
        <p:spPr>
          <a:xfrm>
            <a:off x="1790700" y="2313474"/>
            <a:ext cx="8610600" cy="1293028"/>
          </a:xfrm>
        </p:spPr>
        <p:txBody>
          <a:bodyPr/>
          <a:lstStyle/>
          <a:p>
            <a:pPr algn="ctr"/>
            <a:r>
              <a:rPr lang="en-US" dirty="0"/>
              <a:t>Q&amp;A</a:t>
            </a:r>
          </a:p>
        </p:txBody>
      </p:sp>
    </p:spTree>
    <p:extLst>
      <p:ext uri="{BB962C8B-B14F-4D97-AF65-F5344CB8AC3E}">
        <p14:creationId xmlns:p14="http://schemas.microsoft.com/office/powerpoint/2010/main" val="55938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528B8-A161-4168-B6A7-85FF7EEDFE0A}"/>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 xmlns:a16="http://schemas.microsoft.com/office/drawing/2014/main" id="{0DCE2573-B449-4D86-9FA6-513D491E7594}"/>
              </a:ext>
            </a:extLst>
          </p:cNvPr>
          <p:cNvSpPr>
            <a:spLocks noGrp="1"/>
          </p:cNvSpPr>
          <p:nvPr>
            <p:ph idx="1"/>
          </p:nvPr>
        </p:nvSpPr>
        <p:spPr/>
        <p:txBody>
          <a:bodyPr>
            <a:normAutofit/>
          </a:bodyPr>
          <a:lstStyle/>
          <a:p>
            <a:pPr marL="0" indent="0">
              <a:buNone/>
            </a:pPr>
            <a:r>
              <a:rPr lang="en-US" sz="4000" dirty="0"/>
              <a:t>At your tables discuss your experiences in driving greater process improvement</a:t>
            </a:r>
            <a:r>
              <a:rPr lang="en-US" sz="4000" dirty="0" smtClean="0"/>
              <a:t>.</a:t>
            </a:r>
          </a:p>
          <a:p>
            <a:pPr marL="0" indent="0">
              <a:buNone/>
            </a:pPr>
            <a:endParaRPr lang="en-US" sz="4000" dirty="0"/>
          </a:p>
          <a:p>
            <a:pPr lvl="1"/>
            <a:r>
              <a:rPr lang="en-US" sz="4000" dirty="0"/>
              <a:t>What have you tried?</a:t>
            </a:r>
          </a:p>
          <a:p>
            <a:pPr lvl="1"/>
            <a:r>
              <a:rPr lang="en-US" sz="4000" dirty="0"/>
              <a:t>What’s worked?</a:t>
            </a:r>
          </a:p>
          <a:p>
            <a:pPr lvl="1"/>
            <a:r>
              <a:rPr lang="en-US" sz="4000" dirty="0"/>
              <a:t>What’s failed? </a:t>
            </a:r>
          </a:p>
        </p:txBody>
      </p:sp>
    </p:spTree>
    <p:extLst>
      <p:ext uri="{BB962C8B-B14F-4D97-AF65-F5344CB8AC3E}">
        <p14:creationId xmlns:p14="http://schemas.microsoft.com/office/powerpoint/2010/main" val="24030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0BD2359-B361-4D6E-8413-7E4CD45869F3}"/>
              </a:ext>
            </a:extLst>
          </p:cNvPr>
          <p:cNvPicPr>
            <a:picLocks noGrp="1" noChangeAspect="1"/>
          </p:cNvPicPr>
          <p:nvPr>
            <p:ph idx="1"/>
          </p:nvPr>
        </p:nvPicPr>
        <p:blipFill>
          <a:blip r:embed="rId2"/>
          <a:stretch>
            <a:fillRect/>
          </a:stretch>
        </p:blipFill>
        <p:spPr>
          <a:xfrm>
            <a:off x="467872" y="1893347"/>
            <a:ext cx="11256256" cy="3324113"/>
          </a:xfrm>
          <a:prstGeom prst="rect">
            <a:avLst/>
          </a:prstGeom>
        </p:spPr>
      </p:pic>
      <p:sp>
        <p:nvSpPr>
          <p:cNvPr id="5" name="TextBox 4">
            <a:extLst>
              <a:ext uri="{FF2B5EF4-FFF2-40B4-BE49-F238E27FC236}">
                <a16:creationId xmlns="" xmlns:a16="http://schemas.microsoft.com/office/drawing/2014/main" id="{DA065FD2-71E2-4DD1-ABDC-6AC9ECE8AD03}"/>
              </a:ext>
            </a:extLst>
          </p:cNvPr>
          <p:cNvSpPr txBox="1"/>
          <p:nvPr/>
        </p:nvSpPr>
        <p:spPr>
          <a:xfrm>
            <a:off x="543176" y="1893347"/>
            <a:ext cx="3458669" cy="338554"/>
          </a:xfrm>
          <a:prstGeom prst="rect">
            <a:avLst/>
          </a:prstGeom>
          <a:solidFill>
            <a:srgbClr val="FFFFCC"/>
          </a:solidFill>
        </p:spPr>
        <p:txBody>
          <a:bodyPr wrap="square" rtlCol="0">
            <a:spAutoFit/>
          </a:bodyPr>
          <a:lstStyle/>
          <a:p>
            <a:r>
              <a:rPr lang="en-US" sz="1600" b="1" dirty="0">
                <a:solidFill>
                  <a:schemeClr val="bg2">
                    <a:lumMod val="50000"/>
                  </a:schemeClr>
                </a:solidFill>
                <a:latin typeface="Comic Sans MS" panose="030F0702030302020204" pitchFamily="66" charset="0"/>
              </a:rPr>
              <a:t>PROCESS IMPROVEMENT</a:t>
            </a:r>
          </a:p>
        </p:txBody>
      </p:sp>
      <p:cxnSp>
        <p:nvCxnSpPr>
          <p:cNvPr id="7" name="Straight Connector 6">
            <a:extLst>
              <a:ext uri="{FF2B5EF4-FFF2-40B4-BE49-F238E27FC236}">
                <a16:creationId xmlns="" xmlns:a16="http://schemas.microsoft.com/office/drawing/2014/main" id="{16840547-3B45-4B91-A0F4-CF5424B157A1}"/>
              </a:ext>
            </a:extLst>
          </p:cNvPr>
          <p:cNvCxnSpPr/>
          <p:nvPr/>
        </p:nvCxnSpPr>
        <p:spPr>
          <a:xfrm>
            <a:off x="467872" y="1893347"/>
            <a:ext cx="3533973"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 xmlns:a16="http://schemas.microsoft.com/office/drawing/2014/main" id="{2463BA21-9686-42CF-B701-8C83D487C2F2}"/>
              </a:ext>
            </a:extLst>
          </p:cNvPr>
          <p:cNvSpPr txBox="1">
            <a:spLocks/>
          </p:cNvSpPr>
          <p:nvPr/>
        </p:nvSpPr>
        <p:spPr>
          <a:xfrm>
            <a:off x="2200024" y="237528"/>
            <a:ext cx="9599408"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3600" dirty="0"/>
              <a:t>Process improvement for the lab</a:t>
            </a:r>
          </a:p>
        </p:txBody>
      </p:sp>
      <p:sp>
        <p:nvSpPr>
          <p:cNvPr id="9" name="Subtitle 2">
            <a:extLst>
              <a:ext uri="{FF2B5EF4-FFF2-40B4-BE49-F238E27FC236}">
                <a16:creationId xmlns="" xmlns:a16="http://schemas.microsoft.com/office/drawing/2014/main" id="{A662FF70-EEB8-4B94-9688-5559BCF11CEC}"/>
              </a:ext>
            </a:extLst>
          </p:cNvPr>
          <p:cNvSpPr txBox="1">
            <a:spLocks/>
          </p:cNvSpPr>
          <p:nvPr/>
        </p:nvSpPr>
        <p:spPr>
          <a:xfrm>
            <a:off x="688489" y="5681539"/>
            <a:ext cx="11715077"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800" b="1" i="1" dirty="0"/>
          </a:p>
        </p:txBody>
      </p:sp>
    </p:spTree>
    <p:extLst>
      <p:ext uri="{BB962C8B-B14F-4D97-AF65-F5344CB8AC3E}">
        <p14:creationId xmlns:p14="http://schemas.microsoft.com/office/powerpoint/2010/main" val="237706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133CD1-CC10-46D3-A0B1-F9206F468B25}"/>
              </a:ext>
            </a:extLst>
          </p:cNvPr>
          <p:cNvSpPr>
            <a:spLocks noGrp="1"/>
          </p:cNvSpPr>
          <p:nvPr>
            <p:ph type="title"/>
          </p:nvPr>
        </p:nvSpPr>
        <p:spPr/>
        <p:txBody>
          <a:bodyPr/>
          <a:lstStyle/>
          <a:p>
            <a:r>
              <a:rPr lang="en-US" dirty="0"/>
              <a:t>LEAN </a:t>
            </a:r>
            <a:r>
              <a:rPr lang="en-US" cap="none" dirty="0"/>
              <a:t>defined</a:t>
            </a:r>
          </a:p>
        </p:txBody>
      </p:sp>
      <p:sp>
        <p:nvSpPr>
          <p:cNvPr id="3" name="Content Placeholder 2">
            <a:extLst>
              <a:ext uri="{FF2B5EF4-FFF2-40B4-BE49-F238E27FC236}">
                <a16:creationId xmlns="" xmlns:a16="http://schemas.microsoft.com/office/drawing/2014/main" id="{6DDD0064-2122-40A4-8607-B12A3A808133}"/>
              </a:ext>
            </a:extLst>
          </p:cNvPr>
          <p:cNvSpPr>
            <a:spLocks noGrp="1"/>
          </p:cNvSpPr>
          <p:nvPr>
            <p:ph idx="1"/>
          </p:nvPr>
        </p:nvSpPr>
        <p:spPr/>
        <p:txBody>
          <a:bodyPr>
            <a:normAutofit/>
          </a:bodyPr>
          <a:lstStyle/>
          <a:p>
            <a:r>
              <a:rPr lang="en-US" sz="3200" dirty="0"/>
              <a:t>The Lean methodology relies on 3 very simple ideas:</a:t>
            </a:r>
          </a:p>
          <a:p>
            <a:endParaRPr lang="en-US" sz="3200" dirty="0"/>
          </a:p>
          <a:p>
            <a:r>
              <a:rPr lang="en-US" sz="3200" dirty="0"/>
              <a:t>deliver value from your customer’s perspective</a:t>
            </a:r>
          </a:p>
          <a:p>
            <a:r>
              <a:rPr lang="en-US" sz="3200" dirty="0"/>
              <a:t>eliminate waste (things that don’t bring value to the end product)</a:t>
            </a:r>
          </a:p>
          <a:p>
            <a:r>
              <a:rPr lang="en-US" sz="3200" dirty="0"/>
              <a:t>continuous improvement</a:t>
            </a:r>
          </a:p>
        </p:txBody>
      </p:sp>
    </p:spTree>
    <p:extLst>
      <p:ext uri="{BB962C8B-B14F-4D97-AF65-F5344CB8AC3E}">
        <p14:creationId xmlns:p14="http://schemas.microsoft.com/office/powerpoint/2010/main" val="144814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E96A55-9FBC-45A4-9D9F-4CCA26B6DB07}"/>
              </a:ext>
            </a:extLst>
          </p:cNvPr>
          <p:cNvSpPr>
            <a:spLocks noGrp="1"/>
          </p:cNvSpPr>
          <p:nvPr>
            <p:ph type="title"/>
          </p:nvPr>
        </p:nvSpPr>
        <p:spPr/>
        <p:txBody>
          <a:bodyPr/>
          <a:lstStyle/>
          <a:p>
            <a:r>
              <a:rPr lang="en-US" cap="none" dirty="0"/>
              <a:t>Benefits of LEAN Management</a:t>
            </a:r>
          </a:p>
        </p:txBody>
      </p:sp>
      <p:sp>
        <p:nvSpPr>
          <p:cNvPr id="5" name="TextBox 4">
            <a:extLst>
              <a:ext uri="{FF2B5EF4-FFF2-40B4-BE49-F238E27FC236}">
                <a16:creationId xmlns="" xmlns:a16="http://schemas.microsoft.com/office/drawing/2014/main" id="{57EA9361-5C23-426C-A316-DBFDCB493F7F}"/>
              </a:ext>
            </a:extLst>
          </p:cNvPr>
          <p:cNvSpPr txBox="1"/>
          <p:nvPr/>
        </p:nvSpPr>
        <p:spPr>
          <a:xfrm>
            <a:off x="1540877" y="3545257"/>
            <a:ext cx="1045479" cy="461665"/>
          </a:xfrm>
          <a:prstGeom prst="rect">
            <a:avLst/>
          </a:prstGeom>
          <a:noFill/>
        </p:spPr>
        <p:txBody>
          <a:bodyPr wrap="none" rtlCol="0">
            <a:spAutoFit/>
          </a:bodyPr>
          <a:lstStyle/>
          <a:p>
            <a:r>
              <a:rPr lang="en-US" sz="2400" b="1" dirty="0"/>
              <a:t>Focus</a:t>
            </a:r>
          </a:p>
        </p:txBody>
      </p:sp>
      <p:sp>
        <p:nvSpPr>
          <p:cNvPr id="7" name="TextBox 6">
            <a:extLst>
              <a:ext uri="{FF2B5EF4-FFF2-40B4-BE49-F238E27FC236}">
                <a16:creationId xmlns="" xmlns:a16="http://schemas.microsoft.com/office/drawing/2014/main" id="{09D4C809-18A7-4EE7-8502-1D063059AB47}"/>
              </a:ext>
            </a:extLst>
          </p:cNvPr>
          <p:cNvSpPr txBox="1"/>
          <p:nvPr/>
        </p:nvSpPr>
        <p:spPr>
          <a:xfrm>
            <a:off x="1974943" y="3085197"/>
            <a:ext cx="5400837" cy="461665"/>
          </a:xfrm>
          <a:prstGeom prst="rect">
            <a:avLst/>
          </a:prstGeom>
          <a:noFill/>
        </p:spPr>
        <p:txBody>
          <a:bodyPr wrap="none" rtlCol="0">
            <a:spAutoFit/>
          </a:bodyPr>
          <a:lstStyle/>
          <a:p>
            <a:r>
              <a:rPr lang="en-US" sz="2400" b="1" dirty="0"/>
              <a:t>Improving</a:t>
            </a:r>
            <a:r>
              <a:rPr lang="en-US" sz="2400" dirty="0"/>
              <a:t> </a:t>
            </a:r>
            <a:r>
              <a:rPr lang="en-US" sz="2400" b="1" dirty="0"/>
              <a:t>productivity &amp; efficiency</a:t>
            </a:r>
          </a:p>
        </p:txBody>
      </p:sp>
      <p:sp>
        <p:nvSpPr>
          <p:cNvPr id="8" name="TextBox 7">
            <a:extLst>
              <a:ext uri="{FF2B5EF4-FFF2-40B4-BE49-F238E27FC236}">
                <a16:creationId xmlns="" xmlns:a16="http://schemas.microsoft.com/office/drawing/2014/main" id="{ADD71222-8AD4-4061-B329-B8D3406C3EAC}"/>
              </a:ext>
            </a:extLst>
          </p:cNvPr>
          <p:cNvSpPr txBox="1"/>
          <p:nvPr/>
        </p:nvSpPr>
        <p:spPr>
          <a:xfrm>
            <a:off x="5556659" y="2580445"/>
            <a:ext cx="2658100" cy="461665"/>
          </a:xfrm>
          <a:prstGeom prst="rect">
            <a:avLst/>
          </a:prstGeom>
          <a:noFill/>
        </p:spPr>
        <p:txBody>
          <a:bodyPr wrap="none" rtlCol="0">
            <a:spAutoFit/>
          </a:bodyPr>
          <a:lstStyle/>
          <a:p>
            <a:r>
              <a:rPr lang="en-US" sz="2400" b="1" dirty="0"/>
              <a:t>Smarter process </a:t>
            </a:r>
          </a:p>
        </p:txBody>
      </p:sp>
      <p:sp>
        <p:nvSpPr>
          <p:cNvPr id="9" name="TextBox 8">
            <a:extLst>
              <a:ext uri="{FF2B5EF4-FFF2-40B4-BE49-F238E27FC236}">
                <a16:creationId xmlns="" xmlns:a16="http://schemas.microsoft.com/office/drawing/2014/main" id="{C4B00665-63B1-4425-9292-13AA3C42033A}"/>
              </a:ext>
            </a:extLst>
          </p:cNvPr>
          <p:cNvSpPr txBox="1"/>
          <p:nvPr/>
        </p:nvSpPr>
        <p:spPr>
          <a:xfrm>
            <a:off x="7484271" y="2147411"/>
            <a:ext cx="3538148" cy="461665"/>
          </a:xfrm>
          <a:prstGeom prst="rect">
            <a:avLst/>
          </a:prstGeom>
          <a:noFill/>
        </p:spPr>
        <p:txBody>
          <a:bodyPr wrap="none" rtlCol="0">
            <a:spAutoFit/>
          </a:bodyPr>
          <a:lstStyle/>
          <a:p>
            <a:r>
              <a:rPr lang="en-US" sz="2400" b="1" dirty="0"/>
              <a:t>Better use of resources</a:t>
            </a:r>
          </a:p>
        </p:txBody>
      </p:sp>
      <p:pic>
        <p:nvPicPr>
          <p:cNvPr id="11" name="Picture 10">
            <a:extLst>
              <a:ext uri="{FF2B5EF4-FFF2-40B4-BE49-F238E27FC236}">
                <a16:creationId xmlns="" xmlns:a16="http://schemas.microsoft.com/office/drawing/2014/main" id="{480AC5A9-4B73-4EB4-9391-140F198BF192}"/>
              </a:ext>
            </a:extLst>
          </p:cNvPr>
          <p:cNvPicPr>
            <a:picLocks noChangeAspect="1"/>
          </p:cNvPicPr>
          <p:nvPr/>
        </p:nvPicPr>
        <p:blipFill>
          <a:blip r:embed="rId3"/>
          <a:stretch>
            <a:fillRect/>
          </a:stretch>
        </p:blipFill>
        <p:spPr>
          <a:xfrm>
            <a:off x="3286125" y="3552825"/>
            <a:ext cx="5619750" cy="3305175"/>
          </a:xfrm>
          <a:prstGeom prst="rect">
            <a:avLst/>
          </a:prstGeom>
        </p:spPr>
      </p:pic>
    </p:spTree>
    <p:extLst>
      <p:ext uri="{BB962C8B-B14F-4D97-AF65-F5344CB8AC3E}">
        <p14:creationId xmlns:p14="http://schemas.microsoft.com/office/powerpoint/2010/main" val="2287580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6E8C72-DEF9-4911-BDD4-535E5B662C17}"/>
              </a:ext>
            </a:extLst>
          </p:cNvPr>
          <p:cNvSpPr>
            <a:spLocks noGrp="1"/>
          </p:cNvSpPr>
          <p:nvPr>
            <p:ph type="title"/>
          </p:nvPr>
        </p:nvSpPr>
        <p:spPr/>
        <p:txBody>
          <a:bodyPr/>
          <a:lstStyle/>
          <a:p>
            <a:r>
              <a:rPr lang="en-US" cap="none" dirty="0"/>
              <a:t>The 5 Basic LEAN Principles</a:t>
            </a:r>
          </a:p>
        </p:txBody>
      </p:sp>
      <p:pic>
        <p:nvPicPr>
          <p:cNvPr id="4" name="Content Placeholder 3">
            <a:extLst>
              <a:ext uri="{FF2B5EF4-FFF2-40B4-BE49-F238E27FC236}">
                <a16:creationId xmlns="" xmlns:a16="http://schemas.microsoft.com/office/drawing/2014/main" id="{30D68199-027A-4C7C-814A-A00630F08725}"/>
              </a:ext>
            </a:extLst>
          </p:cNvPr>
          <p:cNvPicPr>
            <a:picLocks noGrp="1" noChangeAspect="1"/>
          </p:cNvPicPr>
          <p:nvPr>
            <p:ph idx="1"/>
          </p:nvPr>
        </p:nvPicPr>
        <p:blipFill>
          <a:blip r:embed="rId2"/>
          <a:stretch>
            <a:fillRect/>
          </a:stretch>
        </p:blipFill>
        <p:spPr>
          <a:xfrm>
            <a:off x="3220124" y="2193925"/>
            <a:ext cx="5751752" cy="4024313"/>
          </a:xfrm>
          <a:prstGeom prst="rect">
            <a:avLst/>
          </a:prstGeom>
        </p:spPr>
      </p:pic>
    </p:spTree>
    <p:extLst>
      <p:ext uri="{BB962C8B-B14F-4D97-AF65-F5344CB8AC3E}">
        <p14:creationId xmlns:p14="http://schemas.microsoft.com/office/powerpoint/2010/main" val="1162738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Identify Value</a:t>
            </a:r>
            <a:endParaRPr lang="en-US" cap="none" dirty="0"/>
          </a:p>
        </p:txBody>
      </p:sp>
      <p:sp>
        <p:nvSpPr>
          <p:cNvPr id="3" name="Content Placeholder 2"/>
          <p:cNvSpPr>
            <a:spLocks noGrp="1"/>
          </p:cNvSpPr>
          <p:nvPr>
            <p:ph idx="1"/>
          </p:nvPr>
        </p:nvSpPr>
        <p:spPr/>
        <p:txBody>
          <a:bodyPr>
            <a:normAutofit/>
          </a:bodyPr>
          <a:lstStyle/>
          <a:p>
            <a:pPr marL="0" indent="0">
              <a:buNone/>
            </a:pPr>
            <a:r>
              <a:rPr lang="en-US" sz="6600" dirty="0" smtClean="0"/>
              <a:t>The Paradox Of Value</a:t>
            </a:r>
            <a:endParaRPr lang="en-US" sz="6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463" y="3163047"/>
            <a:ext cx="4795727" cy="3694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990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965" y="675722"/>
            <a:ext cx="4038600"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011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5960</TotalTime>
  <Words>1038</Words>
  <Application>Microsoft Office PowerPoint</Application>
  <PresentationFormat>Custom</PresentationFormat>
  <Paragraphs>89</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Vapor Trail</vt:lpstr>
      <vt:lpstr>Process improvement for the lab </vt:lpstr>
      <vt:lpstr>overview</vt:lpstr>
      <vt:lpstr>Exercise</vt:lpstr>
      <vt:lpstr>PowerPoint Presentation</vt:lpstr>
      <vt:lpstr>LEAN defined</vt:lpstr>
      <vt:lpstr>Benefits of LEAN Management</vt:lpstr>
      <vt:lpstr>The 5 Basic LEAN Principles</vt:lpstr>
      <vt:lpstr>Identify Value</vt:lpstr>
      <vt:lpstr>PowerPoint Presentation</vt:lpstr>
      <vt:lpstr>PowerPoint Presentation</vt:lpstr>
      <vt:lpstr>Exchange Value VS. Use Value</vt:lpstr>
      <vt:lpstr>Identify Value</vt:lpstr>
      <vt:lpstr>Value Stream Mapping</vt:lpstr>
      <vt:lpstr>Create Continuous Workflow</vt:lpstr>
      <vt:lpstr>Establish Pull</vt:lpstr>
      <vt:lpstr>Continuous Improvement</vt:lpstr>
      <vt:lpstr>Other Key Concepts</vt:lpstr>
      <vt:lpstr>Plan Do Check Act</vt:lpstr>
      <vt:lpstr>PowerPoint Presentation</vt:lpstr>
      <vt:lpstr>Poka-yoke</vt:lpstr>
      <vt:lpstr>Case studies in-lab perspective</vt:lpstr>
      <vt:lpstr>Case studies in-lab perspective</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improvement for the lab</dc:title>
  <dc:creator>Kelly Cravenor</dc:creator>
  <cp:lastModifiedBy>Kelly Cravenor</cp:lastModifiedBy>
  <cp:revision>31</cp:revision>
  <dcterms:created xsi:type="dcterms:W3CDTF">2019-09-04T14:06:39Z</dcterms:created>
  <dcterms:modified xsi:type="dcterms:W3CDTF">2019-10-02T20:12:31Z</dcterms:modified>
</cp:coreProperties>
</file>